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87" r:id="rId2"/>
    <p:sldId id="497" r:id="rId3"/>
    <p:sldId id="507" r:id="rId4"/>
    <p:sldId id="508" r:id="rId5"/>
    <p:sldId id="509" r:id="rId6"/>
    <p:sldId id="510" r:id="rId7"/>
    <p:sldId id="511" r:id="rId8"/>
    <p:sldId id="512" r:id="rId9"/>
    <p:sldId id="513" r:id="rId10"/>
    <p:sldId id="50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FF81F2-199B-96C0-A854-710AB3F0DEE8}" v="46" dt="2022-08-31T00:16:30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E9817-9587-473A-8BC7-1A65DD7DD6F7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757CF-012A-4D16-B244-4FA4952EF8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44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7254A98-96EE-479B-A503-5EF1D8CF55B7}"/>
              </a:ext>
            </a:extLst>
          </p:cNvPr>
          <p:cNvSpPr/>
          <p:nvPr userDrawn="1"/>
        </p:nvSpPr>
        <p:spPr>
          <a:xfrm>
            <a:off x="320040" y="5701553"/>
            <a:ext cx="5148431" cy="1075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20" y="5799761"/>
            <a:ext cx="882743" cy="8793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5855477"/>
            <a:ext cx="3857625" cy="571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C236A7-BF14-479B-8A1B-8C2A71373D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7136" y="5722127"/>
            <a:ext cx="1171501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8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00"/>
          </a:xfrm>
        </p:spPr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98D520-920F-4A1C-B239-64DF669E53B5}"/>
              </a:ext>
            </a:extLst>
          </p:cNvPr>
          <p:cNvSpPr/>
          <p:nvPr userDrawn="1"/>
        </p:nvSpPr>
        <p:spPr>
          <a:xfrm>
            <a:off x="259976" y="5809129"/>
            <a:ext cx="3101789" cy="10488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BFAC08-CA97-4AD7-AAA2-7D5D63288516}"/>
              </a:ext>
            </a:extLst>
          </p:cNvPr>
          <p:cNvSpPr/>
          <p:nvPr userDrawn="1"/>
        </p:nvSpPr>
        <p:spPr>
          <a:xfrm>
            <a:off x="320040" y="5701553"/>
            <a:ext cx="5148431" cy="10757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8DF93F4-E71B-4519-95E2-A9E1E78B13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20" y="5799761"/>
            <a:ext cx="882743" cy="87934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6C2CAB6-7C98-4675-BB73-07A7A3DE9A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7" y="5855477"/>
            <a:ext cx="3857625" cy="571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CF1E7F-EEE4-48D0-B252-1B8B568633E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7136" y="5722127"/>
            <a:ext cx="1171501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9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593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3D6D3-B4E3-4389-9A33-5D99FCB8761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89806" y="2204883"/>
            <a:ext cx="8564388" cy="146451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Preliminary Damage Assessment</a:t>
            </a:r>
          </a:p>
        </p:txBody>
      </p:sp>
    </p:spTree>
    <p:extLst>
      <p:ext uri="{BB962C8B-B14F-4D97-AF65-F5344CB8AC3E}">
        <p14:creationId xmlns:p14="http://schemas.microsoft.com/office/powerpoint/2010/main" val="3090570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6FC2613-446D-4F83-8814-C0C80A561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have any questions or need assistance, contact the South Dakota Office of Emergency Management.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Jim Poppen </a:t>
            </a:r>
            <a:r>
              <a:rPr lang="en-US" dirty="0"/>
              <a:t>– Recovery and Mitigation Manager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Amanda VanderPlaats </a:t>
            </a:r>
            <a:r>
              <a:rPr lang="en-US" dirty="0"/>
              <a:t>– PA Coordinator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Dustin Hight </a:t>
            </a:r>
            <a:r>
              <a:rPr lang="en-US" dirty="0"/>
              <a:t>– PA Coordinator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Dale Farmen </a:t>
            </a:r>
            <a:r>
              <a:rPr lang="en-US" dirty="0"/>
              <a:t>– PA Coordinator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Phone: (605) 773-3231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CE552E1-1845-42B6-B725-16500B0F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Questions?</a:t>
            </a:r>
          </a:p>
        </p:txBody>
      </p:sp>
    </p:spTree>
    <p:extLst>
      <p:ext uri="{BB962C8B-B14F-4D97-AF65-F5344CB8AC3E}">
        <p14:creationId xmlns:p14="http://schemas.microsoft.com/office/powerpoint/2010/main" val="318796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4DAE70-7E9A-4C98-9411-7718512EC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Is used to document the impact and magnitude of the disaster to public property. Information gathered is also used for disaster management.</a:t>
            </a:r>
          </a:p>
          <a:p>
            <a:endParaRPr lang="en-US" dirty="0"/>
          </a:p>
          <a:p>
            <a:r>
              <a:rPr lang="en-US" dirty="0"/>
              <a:t>This information will help the Governor decide if Federal assistance is needed.</a:t>
            </a:r>
          </a:p>
          <a:p>
            <a:endParaRPr lang="en-US" dirty="0"/>
          </a:p>
          <a:p>
            <a:r>
              <a:rPr lang="en-US" dirty="0"/>
              <a:t>Allows the state to show the Federal Government that we have met required thresholds mandated in CFR to be awarded assistance.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F785F7-FAB4-4690-9BC8-AB411794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Purpose of Preliminary Damage Assessment (PDA)</a:t>
            </a:r>
          </a:p>
        </p:txBody>
      </p:sp>
    </p:spTree>
    <p:extLst>
      <p:ext uri="{BB962C8B-B14F-4D97-AF65-F5344CB8AC3E}">
        <p14:creationId xmlns:p14="http://schemas.microsoft.com/office/powerpoint/2010/main" val="204585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64DAE70-7E9A-4C98-9411-7718512EC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/>
              <a:t>South Dakota OEM doesn’t mandate how damage must be captured and recorded. Whatever works best for you and your jurisdiction.</a:t>
            </a:r>
          </a:p>
          <a:p>
            <a:endParaRPr lang="en-US" dirty="0"/>
          </a:p>
          <a:p>
            <a:r>
              <a:rPr lang="en-US" dirty="0"/>
              <a:t>Information should be as detailed as possible with complete and accurate information. </a:t>
            </a:r>
          </a:p>
          <a:p>
            <a:endParaRPr lang="en-US" dirty="0"/>
          </a:p>
          <a:p>
            <a:r>
              <a:rPr lang="en-US" dirty="0"/>
              <a:t>Photos have become the most important item during a PDA, as without them FEMA may not include damage numbers.</a:t>
            </a:r>
          </a:p>
          <a:p>
            <a:endParaRPr lang="en-US" dirty="0"/>
          </a:p>
          <a:p>
            <a:r>
              <a:rPr lang="en-US" dirty="0"/>
              <a:t>All information must be sent through your County Emergency Manager before making it to SDOEM.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4F785F7-FAB4-4690-9BC8-AB411794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Preliminary Damage Assessment Process</a:t>
            </a:r>
          </a:p>
        </p:txBody>
      </p:sp>
    </p:spTree>
    <p:extLst>
      <p:ext uri="{BB962C8B-B14F-4D97-AF65-F5344CB8AC3E}">
        <p14:creationId xmlns:p14="http://schemas.microsoft.com/office/powerpoint/2010/main" val="2387460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43277-A3B5-411C-BD49-314E9515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 of forms that were used in past events to submit damage information for PDA.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Submittal Options</a:t>
            </a:r>
          </a:p>
        </p:txBody>
      </p:sp>
      <p:pic>
        <p:nvPicPr>
          <p:cNvPr id="4" name="Picture 2" descr="Screen Clipping">
            <a:extLst>
              <a:ext uri="{FF2B5EF4-FFF2-40B4-BE49-F238E27FC236}">
                <a16:creationId xmlns:a16="http://schemas.microsoft.com/office/drawing/2014/main" id="{0C7A6C8B-FA7A-462A-8B2E-19BFE2854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624447"/>
            <a:ext cx="4145778" cy="309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Screen Clipping">
            <a:extLst>
              <a:ext uri="{FF2B5EF4-FFF2-40B4-BE49-F238E27FC236}">
                <a16:creationId xmlns:a16="http://schemas.microsoft.com/office/drawing/2014/main" id="{F9DB699B-4800-483C-BA11-361B6D139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299" y="2624447"/>
            <a:ext cx="4119308" cy="309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988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43277-A3B5-411C-BD49-314E9515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SDOEM in 2021 started searching for a Preliminary Damage Assessment data collection software to provide another tool to jurisdictions in South Dakota.</a:t>
            </a:r>
          </a:p>
          <a:p>
            <a:endParaRPr lang="en-US" dirty="0"/>
          </a:p>
          <a:p>
            <a:r>
              <a:rPr lang="en-US" dirty="0"/>
              <a:t>Late 2021 a software solution was chosen by the name of Crisis Track. Software requirements and implementation has been on going to meet BIT technical requirements.</a:t>
            </a:r>
          </a:p>
          <a:p>
            <a:endParaRPr lang="en-US" dirty="0"/>
          </a:p>
          <a:p>
            <a:r>
              <a:rPr lang="en-US" dirty="0"/>
              <a:t>SDOEM just conducted training in October with 28 counties attending with around 75 attendees. These attendees with County Emergency Managers and Highway Staff.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 Assessment Software</a:t>
            </a:r>
          </a:p>
        </p:txBody>
      </p:sp>
    </p:spTree>
    <p:extLst>
      <p:ext uri="{BB962C8B-B14F-4D97-AF65-F5344CB8AC3E}">
        <p14:creationId xmlns:p14="http://schemas.microsoft.com/office/powerpoint/2010/main" val="3169377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43277-A3B5-411C-BD49-314E9515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Crisis track allows damage information entry by web-based program, mobile application, and web-based form.</a:t>
            </a:r>
          </a:p>
          <a:p>
            <a:endParaRPr lang="en-US" dirty="0"/>
          </a:p>
          <a:p>
            <a:r>
              <a:rPr lang="en-US" dirty="0"/>
              <a:t>Damage captured can be viewed by your County Emergency Manager and the State of South Dakota staff in real time.</a:t>
            </a:r>
          </a:p>
          <a:p>
            <a:endParaRPr lang="en-US" dirty="0"/>
          </a:p>
          <a:p>
            <a:r>
              <a:rPr lang="en-US" dirty="0"/>
              <a:t>Small structure inventory uploaded into Crisis Track allowing reference data during PDA.</a:t>
            </a:r>
          </a:p>
          <a:p>
            <a:endParaRPr lang="en-US" dirty="0"/>
          </a:p>
          <a:p>
            <a:r>
              <a:rPr lang="en-US" dirty="0"/>
              <a:t>Information captured in Crisis Track will provide historical tracking of damage as information is not deleted.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 Assessment Software</a:t>
            </a:r>
          </a:p>
        </p:txBody>
      </p:sp>
    </p:spTree>
    <p:extLst>
      <p:ext uri="{BB962C8B-B14F-4D97-AF65-F5344CB8AC3E}">
        <p14:creationId xmlns:p14="http://schemas.microsoft.com/office/powerpoint/2010/main" val="285055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43277-A3B5-411C-BD49-314E9515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method you use for entry will need to be discussed with your County Emergency Manager.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Additional in person training will be coming in late Winter/early Spring of 2023. Those training dates will be announced soon.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Instructional presentations, videos, condensed trainings, and guides will be created and shared.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Damage Assessment Software</a:t>
            </a:r>
          </a:p>
        </p:txBody>
      </p:sp>
    </p:spTree>
    <p:extLst>
      <p:ext uri="{BB962C8B-B14F-4D97-AF65-F5344CB8AC3E}">
        <p14:creationId xmlns:p14="http://schemas.microsoft.com/office/powerpoint/2010/main" val="2786069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F6315C4-0A74-4E33-80C0-65140F8B9F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009" y="1371600"/>
            <a:ext cx="2047940" cy="41148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Shots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DBF5AD-4CB3-47EF-97DE-39EBA1067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4656" y="1417638"/>
            <a:ext cx="1607943" cy="406876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F57265C-04C9-4A68-B26E-9BC6B70BEE55}"/>
              </a:ext>
            </a:extLst>
          </p:cNvPr>
          <p:cNvCxnSpPr/>
          <p:nvPr/>
        </p:nvCxnSpPr>
        <p:spPr>
          <a:xfrm flipV="1">
            <a:off x="4435434" y="1235034"/>
            <a:ext cx="0" cy="43879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BA19AAAD-DE06-4E5E-A608-1B3F200230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438033"/>
            <a:ext cx="2164248" cy="39819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D27832-FC46-47FC-93D3-E8F2C20C13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1475" y="1438033"/>
            <a:ext cx="2179398" cy="398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5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343277-A3B5-411C-BD49-314E95158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August 3rd, 2022, FEMA implemented a regulatory change to increase the small project maximum to $1 million dollars.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Of the 2019 disasters, SD had 137 large projects with the old threshold. Would only have been 12 with the new threshold.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means less administrative work and payments made upon obligation regardless if work is completed. Any excess funds are kept and used for eligible PA expenses.</a:t>
            </a:r>
          </a:p>
          <a:p>
            <a:endParaRPr lang="en-US" dirty="0"/>
          </a:p>
          <a:p>
            <a:r>
              <a:rPr lang="en-US" dirty="0"/>
              <a:t>Still must follow all application laws, regulations, and policies. This new regulation is not retroactive to disasters before March 13, 2020.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FB93D9-53DF-436D-9C87-DEDC0338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Large Project Threshold Change</a:t>
            </a:r>
          </a:p>
        </p:txBody>
      </p:sp>
    </p:spTree>
    <p:extLst>
      <p:ext uri="{BB962C8B-B14F-4D97-AF65-F5344CB8AC3E}">
        <p14:creationId xmlns:p14="http://schemas.microsoft.com/office/powerpoint/2010/main" val="33025088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530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Source Sans Pro</vt:lpstr>
      <vt:lpstr>Times New Roman</vt:lpstr>
      <vt:lpstr>Wingdings</vt:lpstr>
      <vt:lpstr>1_Office Theme</vt:lpstr>
      <vt:lpstr>Preliminary Damage Assessment</vt:lpstr>
      <vt:lpstr>Purpose of Preliminary Damage Assessment (PDA)</vt:lpstr>
      <vt:lpstr>Preliminary Damage Assessment Process</vt:lpstr>
      <vt:lpstr>Submittal Options</vt:lpstr>
      <vt:lpstr>Damage Assessment Software</vt:lpstr>
      <vt:lpstr>Damage Assessment Software</vt:lpstr>
      <vt:lpstr>Damage Assessment Software</vt:lpstr>
      <vt:lpstr>Screen Shots</vt:lpstr>
      <vt:lpstr>Large Project Threshold Change</vt:lpstr>
      <vt:lpstr>Have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Allan</dc:creator>
  <cp:lastModifiedBy>SDATAT Towns and Townships</cp:lastModifiedBy>
  <cp:revision>49</cp:revision>
  <dcterms:created xsi:type="dcterms:W3CDTF">2021-02-25T18:55:09Z</dcterms:created>
  <dcterms:modified xsi:type="dcterms:W3CDTF">2022-12-06T16:34:25Z</dcterms:modified>
</cp:coreProperties>
</file>