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1"/>
  </p:notesMasterIdLst>
  <p:sldIdLst>
    <p:sldId id="562" r:id="rId2"/>
    <p:sldId id="487" r:id="rId3"/>
    <p:sldId id="565" r:id="rId4"/>
    <p:sldId id="563" r:id="rId5"/>
    <p:sldId id="564" r:id="rId6"/>
    <p:sldId id="566" r:id="rId7"/>
    <p:sldId id="567" r:id="rId8"/>
    <p:sldId id="568" r:id="rId9"/>
    <p:sldId id="55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4660"/>
  </p:normalViewPr>
  <p:slideViewPr>
    <p:cSldViewPr snapToGrid="0">
      <p:cViewPr varScale="1">
        <p:scale>
          <a:sx n="99" d="100"/>
          <a:sy n="99" d="100"/>
        </p:scale>
        <p:origin x="198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State.sd.local\work\PSPR1\Emergency_Management\Programs\Public%20Assistance\Used%20by%20Amanda\For%20T&amp;T%20presentation.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'2023 Disasters stats'!$AD$2</c:f>
              <c:strCache>
                <c:ptCount val="1"/>
                <c:pt idx="0">
                  <c:v>DR4440</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'2023 Disasters stats'!$AA$1:$AC$1</c:f>
              <c:strCache>
                <c:ptCount val="3"/>
                <c:pt idx="0">
                  <c:v>Twp % of applicants</c:v>
                </c:pt>
                <c:pt idx="1">
                  <c:v>Twp % of projects</c:v>
                </c:pt>
                <c:pt idx="2">
                  <c:v>Twp % of funds</c:v>
                </c:pt>
              </c:strCache>
              <c:extLst/>
            </c:strRef>
          </c:cat>
          <c:val>
            <c:numRef>
              <c:f>'2023 Disasters stats'!$AA$2:$AC$2</c:f>
              <c:numCache>
                <c:formatCode>0%</c:formatCode>
                <c:ptCount val="3"/>
                <c:pt idx="0">
                  <c:v>0.78472222222222221</c:v>
                </c:pt>
                <c:pt idx="1">
                  <c:v>0.65745856353591159</c:v>
                </c:pt>
                <c:pt idx="2">
                  <c:v>0.36443724075710565</c:v>
                </c:pt>
              </c:numCache>
              <c:extLst/>
            </c:numRef>
          </c:val>
          <c:extLst>
            <c:ext xmlns:c16="http://schemas.microsoft.com/office/drawing/2014/chart" uri="{C3380CC4-5D6E-409C-BE32-E72D297353CC}">
              <c16:uniqueId val="{00000000-950B-4B8C-8519-1078BA2EBE69}"/>
            </c:ext>
          </c:extLst>
        </c:ser>
        <c:ser>
          <c:idx val="1"/>
          <c:order val="1"/>
          <c:tx>
            <c:strRef>
              <c:f>'2023 Disasters stats'!$AD$3</c:f>
              <c:strCache>
                <c:ptCount val="1"/>
                <c:pt idx="0">
                  <c:v>DR4463</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'2023 Disasters stats'!$AA$1:$AC$1</c:f>
              <c:strCache>
                <c:ptCount val="3"/>
                <c:pt idx="0">
                  <c:v>Twp % of applicants</c:v>
                </c:pt>
                <c:pt idx="1">
                  <c:v>Twp % of projects</c:v>
                </c:pt>
                <c:pt idx="2">
                  <c:v>Twp % of funds</c:v>
                </c:pt>
              </c:strCache>
              <c:extLst/>
            </c:strRef>
          </c:cat>
          <c:val>
            <c:numRef>
              <c:f>'2023 Disasters stats'!$AA$3:$AC$3</c:f>
              <c:numCache>
                <c:formatCode>0%</c:formatCode>
                <c:ptCount val="3"/>
                <c:pt idx="0">
                  <c:v>0.42372881355932202</c:v>
                </c:pt>
                <c:pt idx="1">
                  <c:v>0.20547945205479451</c:v>
                </c:pt>
                <c:pt idx="2">
                  <c:v>9.8172892059414762E-2</c:v>
                </c:pt>
              </c:numCache>
              <c:extLst/>
            </c:numRef>
          </c:val>
          <c:extLst>
            <c:ext xmlns:c16="http://schemas.microsoft.com/office/drawing/2014/chart" uri="{C3380CC4-5D6E-409C-BE32-E72D297353CC}">
              <c16:uniqueId val="{00000001-950B-4B8C-8519-1078BA2EBE69}"/>
            </c:ext>
          </c:extLst>
        </c:ser>
        <c:ser>
          <c:idx val="2"/>
          <c:order val="2"/>
          <c:tx>
            <c:strRef>
              <c:f>'2023 Disasters stats'!$AD$4</c:f>
              <c:strCache>
                <c:ptCount val="1"/>
                <c:pt idx="0">
                  <c:v>DR4467</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'2023 Disasters stats'!$AA$1:$AC$1</c:f>
              <c:strCache>
                <c:ptCount val="3"/>
                <c:pt idx="0">
                  <c:v>Twp % of applicants</c:v>
                </c:pt>
                <c:pt idx="1">
                  <c:v>Twp % of projects</c:v>
                </c:pt>
                <c:pt idx="2">
                  <c:v>Twp % of funds</c:v>
                </c:pt>
              </c:strCache>
              <c:extLst/>
            </c:strRef>
          </c:cat>
          <c:val>
            <c:numRef>
              <c:f>'2023 Disasters stats'!$AA$4:$AC$4</c:f>
              <c:numCache>
                <c:formatCode>0%</c:formatCode>
                <c:ptCount val="3"/>
                <c:pt idx="0">
                  <c:v>0.25</c:v>
                </c:pt>
                <c:pt idx="1">
                  <c:v>0.10256410256410256</c:v>
                </c:pt>
                <c:pt idx="2">
                  <c:v>4.8624886884829112E-2</c:v>
                </c:pt>
              </c:numCache>
              <c:extLst/>
            </c:numRef>
          </c:val>
          <c:extLst>
            <c:ext xmlns:c16="http://schemas.microsoft.com/office/drawing/2014/chart" uri="{C3380CC4-5D6E-409C-BE32-E72D297353CC}">
              <c16:uniqueId val="{00000002-950B-4B8C-8519-1078BA2EBE69}"/>
            </c:ext>
          </c:extLst>
        </c:ser>
        <c:ser>
          <c:idx val="3"/>
          <c:order val="3"/>
          <c:tx>
            <c:strRef>
              <c:f>'2023 Disasters stats'!$AD$5</c:f>
              <c:strCache>
                <c:ptCount val="1"/>
                <c:pt idx="0">
                  <c:v>DR4469</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'2023 Disasters stats'!$AA$1:$AC$1</c:f>
              <c:strCache>
                <c:ptCount val="3"/>
                <c:pt idx="0">
                  <c:v>Twp % of applicants</c:v>
                </c:pt>
                <c:pt idx="1">
                  <c:v>Twp % of projects</c:v>
                </c:pt>
                <c:pt idx="2">
                  <c:v>Twp % of funds</c:v>
                </c:pt>
              </c:strCache>
              <c:extLst/>
            </c:strRef>
          </c:cat>
          <c:val>
            <c:numRef>
              <c:f>'2023 Disasters stats'!$AA$5:$AC$5</c:f>
              <c:numCache>
                <c:formatCode>0%</c:formatCode>
                <c:ptCount val="3"/>
                <c:pt idx="0">
                  <c:v>0.70454545454545459</c:v>
                </c:pt>
                <c:pt idx="1">
                  <c:v>0.54651162790697672</c:v>
                </c:pt>
                <c:pt idx="2">
                  <c:v>0.23191167233056076</c:v>
                </c:pt>
              </c:numCache>
              <c:extLst/>
            </c:numRef>
          </c:val>
          <c:extLst>
            <c:ext xmlns:c16="http://schemas.microsoft.com/office/drawing/2014/chart" uri="{C3380CC4-5D6E-409C-BE32-E72D297353CC}">
              <c16:uniqueId val="{00000003-950B-4B8C-8519-1078BA2EBE69}"/>
            </c:ext>
          </c:extLst>
        </c:ser>
        <c:ser>
          <c:idx val="4"/>
          <c:order val="4"/>
          <c:tx>
            <c:strRef>
              <c:f>'2023 Disasters stats'!$AD$6</c:f>
              <c:strCache>
                <c:ptCount val="1"/>
                <c:pt idx="0">
                  <c:v>DR4656</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'2023 Disasters stats'!$AA$1:$AC$1</c:f>
              <c:strCache>
                <c:ptCount val="3"/>
                <c:pt idx="0">
                  <c:v>Twp % of applicants</c:v>
                </c:pt>
                <c:pt idx="1">
                  <c:v>Twp % of projects</c:v>
                </c:pt>
                <c:pt idx="2">
                  <c:v>Twp % of funds</c:v>
                </c:pt>
              </c:strCache>
              <c:extLst/>
            </c:strRef>
          </c:cat>
          <c:val>
            <c:numRef>
              <c:f>'2023 Disasters stats'!$AA$6:$AC$6</c:f>
              <c:numCache>
                <c:formatCode>0%</c:formatCode>
                <c:ptCount val="3"/>
                <c:pt idx="0">
                  <c:v>3.1746031746031744E-2</c:v>
                </c:pt>
                <c:pt idx="1">
                  <c:v>1.4563106796116505E-2</c:v>
                </c:pt>
                <c:pt idx="2">
                  <c:v>9.0628060223538753E-3</c:v>
                </c:pt>
              </c:numCache>
              <c:extLst/>
            </c:numRef>
          </c:val>
          <c:extLst>
            <c:ext xmlns:c16="http://schemas.microsoft.com/office/drawing/2014/chart" uri="{C3380CC4-5D6E-409C-BE32-E72D297353CC}">
              <c16:uniqueId val="{00000004-950B-4B8C-8519-1078BA2EBE69}"/>
            </c:ext>
          </c:extLst>
        </c:ser>
        <c:ser>
          <c:idx val="6"/>
          <c:order val="6"/>
          <c:tx>
            <c:strRef>
              <c:f>'2023 Disasters stats'!$AD$8</c:f>
              <c:strCache>
                <c:ptCount val="1"/>
                <c:pt idx="0">
                  <c:v>DR4689</c:v>
                </c:pt>
              </c:strCache>
            </c:strRef>
          </c:tx>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'2023 Disasters stats'!$AA$1:$AC$1</c:f>
              <c:strCache>
                <c:ptCount val="3"/>
                <c:pt idx="0">
                  <c:v>Twp % of applicants</c:v>
                </c:pt>
                <c:pt idx="1">
                  <c:v>Twp % of projects</c:v>
                </c:pt>
                <c:pt idx="2">
                  <c:v>Twp % of funds</c:v>
                </c:pt>
              </c:strCache>
              <c:extLst/>
            </c:strRef>
          </c:cat>
          <c:val>
            <c:numRef>
              <c:f>'2023 Disasters stats'!$AA$8:$AC$8</c:f>
              <c:numCache>
                <c:formatCode>0%</c:formatCode>
                <c:ptCount val="3"/>
                <c:pt idx="0">
                  <c:v>0.18181818181818182</c:v>
                </c:pt>
                <c:pt idx="1">
                  <c:v>0.125</c:v>
                </c:pt>
                <c:pt idx="2">
                  <c:v>1.5077890357342734E-2</c:v>
                </c:pt>
              </c:numCache>
              <c:extLst/>
            </c:numRef>
          </c:val>
          <c:extLst>
            <c:ext xmlns:c16="http://schemas.microsoft.com/office/drawing/2014/chart" uri="{C3380CC4-5D6E-409C-BE32-E72D297353CC}">
              <c16:uniqueId val="{00000005-950B-4B8C-8519-1078BA2EBE69}"/>
            </c:ext>
          </c:extLst>
        </c:ser>
        <c:ser>
          <c:idx val="7"/>
          <c:order val="7"/>
          <c:tx>
            <c:strRef>
              <c:f>'2023 Disasters stats'!$AD$9</c:f>
              <c:strCache>
                <c:ptCount val="1"/>
                <c:pt idx="0">
                  <c:v>DR4718</c:v>
                </c:pt>
              </c:strCache>
            </c:strRef>
          </c:tx>
          <c:spPr>
            <a:gradFill rotWithShape="1">
              <a:gsLst>
                <a:gs pos="0">
                  <a:schemeClr val="accent2">
                    <a:lumMod val="60000"/>
                    <a:satMod val="103000"/>
                    <a:lumMod val="102000"/>
                    <a:tint val="94000"/>
                  </a:schemeClr>
                </a:gs>
                <a:gs pos="50000">
                  <a:schemeClr val="accent2">
                    <a:lumMod val="60000"/>
                    <a:satMod val="110000"/>
                    <a:lumMod val="100000"/>
                    <a:shade val="100000"/>
                  </a:schemeClr>
                </a:gs>
                <a:gs pos="100000">
                  <a:schemeClr val="accent2">
                    <a:lumMod val="60000"/>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'2023 Disasters stats'!$AA$1:$AC$1</c:f>
              <c:strCache>
                <c:ptCount val="3"/>
                <c:pt idx="0">
                  <c:v>Twp % of applicants</c:v>
                </c:pt>
                <c:pt idx="1">
                  <c:v>Twp % of projects</c:v>
                </c:pt>
                <c:pt idx="2">
                  <c:v>Twp % of funds</c:v>
                </c:pt>
              </c:strCache>
              <c:extLst/>
            </c:strRef>
          </c:cat>
          <c:val>
            <c:numRef>
              <c:f>'2023 Disasters stats'!$AA$9:$AC$9</c:f>
              <c:numCache>
                <c:formatCode>0%</c:formatCode>
                <c:ptCount val="3"/>
                <c:pt idx="0">
                  <c:v>0.8314606741573034</c:v>
                </c:pt>
                <c:pt idx="1">
                  <c:v>0.72992700729927007</c:v>
                </c:pt>
                <c:pt idx="2">
                  <c:v>0.52616472255882851</c:v>
                </c:pt>
              </c:numCache>
              <c:extLst/>
            </c:numRef>
          </c:val>
          <c:extLst>
            <c:ext xmlns:c16="http://schemas.microsoft.com/office/drawing/2014/chart" uri="{C3380CC4-5D6E-409C-BE32-E72D297353CC}">
              <c16:uniqueId val="{00000006-950B-4B8C-8519-1078BA2EBE69}"/>
            </c:ext>
          </c:extLst>
        </c:ser>
        <c:dLbls>
          <c:dLblPos val="outEnd"/>
          <c:showLegendKey val="0"/>
          <c:showVal val="1"/>
          <c:showCatName val="0"/>
          <c:showSerName val="0"/>
          <c:showPercent val="0"/>
          <c:showBubbleSize val="0"/>
        </c:dLbls>
        <c:gapWidth val="100"/>
        <c:axId val="913321247"/>
        <c:axId val="402526143"/>
        <c:extLst>
          <c:ext xmlns:c15="http://schemas.microsoft.com/office/drawing/2012/chart" uri="{02D57815-91ED-43cb-92C2-25804820EDAC}">
            <c15:filteredBarSeries>
              <c15:ser>
                <c:idx val="5"/>
                <c:order val="5"/>
                <c:tx>
                  <c:strRef>
                    <c:extLst>
                      <c:ext uri="{02D57815-91ED-43cb-92C2-25804820EDAC}">
                        <c15:formulaRef>
                          <c15:sqref>'2023 Disasters stats'!$AD$7</c15:sqref>
                        </c15:formulaRef>
                      </c:ext>
                    </c:extLst>
                    <c:strCache>
                      <c:ptCount val="1"/>
                      <c:pt idx="0">
                        <c:v>DR4664</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a:solidFill>
                              <a:schemeClr val="tx2">
                                <a:lumMod val="35000"/>
                                <a:lumOff val="65000"/>
                              </a:schemeClr>
                            </a:solidFill>
                          </a:ln>
                          <a:effectLst/>
                        </c:spPr>
                      </c15:leaderLines>
                    </c:ext>
                  </c:extLst>
                </c:dLbls>
                <c:cat>
                  <c:strRef>
                    <c:extLst>
                      <c:ext uri="{02D57815-91ED-43cb-92C2-25804820EDAC}">
                        <c15:formulaRef>
                          <c15:sqref>'2023 Disasters stats'!$AA$1:$AC$1</c15:sqref>
                        </c15:formulaRef>
                      </c:ext>
                    </c:extLst>
                    <c:strCache>
                      <c:ptCount val="3"/>
                      <c:pt idx="0">
                        <c:v>Twp % of applicants</c:v>
                      </c:pt>
                      <c:pt idx="1">
                        <c:v>Twp % of projects</c:v>
                      </c:pt>
                      <c:pt idx="2">
                        <c:v>Twp % of funds</c:v>
                      </c:pt>
                    </c:strCache>
                  </c:strRef>
                </c:cat>
                <c:val>
                  <c:numRef>
                    <c:extLst>
                      <c:ext uri="{02D57815-91ED-43cb-92C2-25804820EDAC}">
                        <c15:formulaRef>
                          <c15:sqref>'2023 Disasters stats'!$AA$7:$AC$7</c15:sqref>
                        </c15:formulaRef>
                      </c:ext>
                    </c:extLst>
                    <c:numCache>
                      <c:formatCode>0%</c:formatCode>
                      <c:ptCount val="3"/>
                      <c:pt idx="0">
                        <c:v>0</c:v>
                      </c:pt>
                      <c:pt idx="1">
                        <c:v>0</c:v>
                      </c:pt>
                      <c:pt idx="2">
                        <c:v>0</c:v>
                      </c:pt>
                    </c:numCache>
                  </c:numRef>
                </c:val>
                <c:extLst>
                  <c:ext xmlns:c16="http://schemas.microsoft.com/office/drawing/2014/chart" uri="{C3380CC4-5D6E-409C-BE32-E72D297353CC}">
                    <c16:uniqueId val="{00000007-950B-4B8C-8519-1078BA2EBE69}"/>
                  </c:ext>
                </c:extLst>
              </c15:ser>
            </c15:filteredBarSeries>
          </c:ext>
        </c:extLst>
      </c:barChart>
      <c:catAx>
        <c:axId val="913321247"/>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402526143"/>
        <c:crosses val="autoZero"/>
        <c:auto val="1"/>
        <c:lblAlgn val="ctr"/>
        <c:lblOffset val="100"/>
        <c:noMultiLvlLbl val="0"/>
      </c:catAx>
      <c:valAx>
        <c:axId val="402526143"/>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9133212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6DC9D4-3676-45A3-8B7B-9584847C45BE}" type="datetimeFigureOut">
              <a:rPr lang="en-US" smtClean="0"/>
              <a:t>12/13/2023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BC883C-9479-4DEC-B864-284EB2BCDCA3}" type="slidenum">
              <a:rPr lang="en-US" smtClean="0"/>
              <a:t>‹#›</a:t>
            </a:fld>
            <a:endParaRPr lang="en-US"/>
          </a:p>
        </p:txBody>
      </p:sp>
    </p:spTree>
    <p:extLst>
      <p:ext uri="{BB962C8B-B14F-4D97-AF65-F5344CB8AC3E}">
        <p14:creationId xmlns:p14="http://schemas.microsoft.com/office/powerpoint/2010/main" val="1714486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yourself, ask if any townships in the room have not participated in PA</a:t>
            </a:r>
          </a:p>
        </p:txBody>
      </p:sp>
      <p:sp>
        <p:nvSpPr>
          <p:cNvPr id="4" name="Slide Number Placeholder 3"/>
          <p:cNvSpPr>
            <a:spLocks noGrp="1"/>
          </p:cNvSpPr>
          <p:nvPr>
            <p:ph type="sldNum" sz="quarter" idx="5"/>
          </p:nvPr>
        </p:nvSpPr>
        <p:spPr/>
        <p:txBody>
          <a:bodyPr/>
          <a:lstStyle/>
          <a:p>
            <a:fld id="{7DBC883C-9479-4DEC-B864-284EB2BCDCA3}" type="slidenum">
              <a:rPr lang="en-US" smtClean="0"/>
              <a:t>1</a:t>
            </a:fld>
            <a:endParaRPr lang="en-US"/>
          </a:p>
        </p:txBody>
      </p:sp>
    </p:spTree>
    <p:extLst>
      <p:ext uri="{BB962C8B-B14F-4D97-AF65-F5344CB8AC3E}">
        <p14:creationId xmlns:p14="http://schemas.microsoft.com/office/powerpoint/2010/main" val="1207575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currently ten open disasters in South Dakota, dating back to Winter Storm Atlas in 2013 and totaling over $200 million in projects. This includes four disasters that were declared in 2019, the COVID-19 disaster, two disasters that were declared in 2022, and two new disasters that were declared in 2023. DR4689 was declared in February for winter storms that occurred at the end of December in 2022, and DR4718 was declared in July for flooding that occurred in April and May of this year. As of December 1</a:t>
            </a:r>
            <a:r>
              <a:rPr lang="en-US" baseline="30000" dirty="0"/>
              <a:t>st</a:t>
            </a:r>
            <a:r>
              <a:rPr lang="en-US" dirty="0"/>
              <a:t>, $8.8 million in projects have been written for these two disasters, with $3.3 million in projects being for townships that are applicants of these two disasters.</a:t>
            </a:r>
          </a:p>
        </p:txBody>
      </p:sp>
      <p:sp>
        <p:nvSpPr>
          <p:cNvPr id="4" name="Slide Number Placeholder 3"/>
          <p:cNvSpPr>
            <a:spLocks noGrp="1"/>
          </p:cNvSpPr>
          <p:nvPr>
            <p:ph type="sldNum" sz="quarter" idx="5"/>
          </p:nvPr>
        </p:nvSpPr>
        <p:spPr/>
        <p:txBody>
          <a:bodyPr/>
          <a:lstStyle/>
          <a:p>
            <a:fld id="{7DBC883C-9479-4DEC-B864-284EB2BCDCA3}" type="slidenum">
              <a:rPr lang="en-US" smtClean="0"/>
              <a:t>2</a:t>
            </a:fld>
            <a:endParaRPr lang="en-US"/>
          </a:p>
        </p:txBody>
      </p:sp>
    </p:spTree>
    <p:extLst>
      <p:ext uri="{BB962C8B-B14F-4D97-AF65-F5344CB8AC3E}">
        <p14:creationId xmlns:p14="http://schemas.microsoft.com/office/powerpoint/2010/main" val="1502638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Excluding COVID-19, townships accounted for 69% of all applicants for the last eight disasters that have been declared in South Dakota. Of the 2,411 projects written for the last eight disasters, 53% of them were written for townships, and since 2019, $39.1 million in projects have been written for townships. In 2023, from January 1</a:t>
            </a:r>
            <a:r>
              <a:rPr lang="en-US" baseline="30000" dirty="0"/>
              <a:t>st</a:t>
            </a:r>
            <a:r>
              <a:rPr lang="en-US" dirty="0"/>
              <a:t> through November 30</a:t>
            </a:r>
            <a:r>
              <a:rPr lang="en-US" baseline="30000" dirty="0"/>
              <a:t>th</a:t>
            </a:r>
            <a:r>
              <a:rPr lang="en-US" dirty="0"/>
              <a:t>, over $3.7 million in funding has been paid out to townships that were applicants through the PA grant program.</a:t>
            </a:r>
          </a:p>
        </p:txBody>
      </p:sp>
      <p:sp>
        <p:nvSpPr>
          <p:cNvPr id="4" name="Slide Number Placeholder 3"/>
          <p:cNvSpPr>
            <a:spLocks noGrp="1"/>
          </p:cNvSpPr>
          <p:nvPr>
            <p:ph type="sldNum" sz="quarter" idx="5"/>
          </p:nvPr>
        </p:nvSpPr>
        <p:spPr/>
        <p:txBody>
          <a:bodyPr/>
          <a:lstStyle/>
          <a:p>
            <a:fld id="{7DBC883C-9479-4DEC-B864-284EB2BCDCA3}" type="slidenum">
              <a:rPr lang="en-US" smtClean="0"/>
              <a:t>3</a:t>
            </a:fld>
            <a:endParaRPr lang="en-US"/>
          </a:p>
        </p:txBody>
      </p:sp>
    </p:spTree>
    <p:extLst>
      <p:ext uri="{BB962C8B-B14F-4D97-AF65-F5344CB8AC3E}">
        <p14:creationId xmlns:p14="http://schemas.microsoft.com/office/powerpoint/2010/main" val="1440066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 breakdown of the percentages for townships in seven of the last eight disasters. DR4664 was declared in 2022 for storms, tornadoes and flooding, and did not have any township applicants as the majority of counties declared for this disaster were counties that do not have, or have very few, townships. </a:t>
            </a:r>
          </a:p>
        </p:txBody>
      </p:sp>
      <p:sp>
        <p:nvSpPr>
          <p:cNvPr id="4" name="Slide Number Placeholder 3"/>
          <p:cNvSpPr>
            <a:spLocks noGrp="1"/>
          </p:cNvSpPr>
          <p:nvPr>
            <p:ph type="sldNum" sz="quarter" idx="5"/>
          </p:nvPr>
        </p:nvSpPr>
        <p:spPr/>
        <p:txBody>
          <a:bodyPr/>
          <a:lstStyle/>
          <a:p>
            <a:fld id="{7DBC883C-9479-4DEC-B864-284EB2BCDCA3}" type="slidenum">
              <a:rPr lang="en-US" smtClean="0"/>
              <a:t>4</a:t>
            </a:fld>
            <a:endParaRPr lang="en-US"/>
          </a:p>
        </p:txBody>
      </p:sp>
    </p:spTree>
    <p:extLst>
      <p:ext uri="{BB962C8B-B14F-4D97-AF65-F5344CB8AC3E}">
        <p14:creationId xmlns:p14="http://schemas.microsoft.com/office/powerpoint/2010/main" val="156826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Moving forward into 2024, we would like to see more townships get their UEI numbers inputted to Grants Portal. As of December 1</a:t>
            </a:r>
            <a:r>
              <a:rPr lang="en-US" baseline="30000" dirty="0"/>
              <a:t>st</a:t>
            </a:r>
            <a:r>
              <a:rPr lang="en-US" dirty="0"/>
              <a:t>, only 161 townships have their UEI numbers put into the Grants Portal accounts. Unfortunately, we are unable to make payments to any applicants until we have a UEI number for them in our system. We understand that many townships have had difficulty providing the documentation required by SAM.gov in order to obtain their UEI numbers, and our PA staff can assist with uploading your documentation if you’re having problems. In addition to your initial document uploads to obtain your UEI number, you must also log in to SAM.gov at least once a year to maintain your active status. SAM.gov will send out several reminder e-mails to the primary point of contact listed in their system to prompt you to log in and verify that your contact information is correct and that your township is still an active entity. In addition to logging in to Sam.gov at least once a year, townships should log in to Grants Portal at least once a year and make sure that all the contact information listed in their account is still up to date. Keeping this information up to date can save you time when submitting an RPA for any new disasters, and can make sure that you are missing important updates to projects that are still active from previous disasters. </a:t>
            </a:r>
          </a:p>
        </p:txBody>
      </p:sp>
      <p:sp>
        <p:nvSpPr>
          <p:cNvPr id="4" name="Slide Number Placeholder 3"/>
          <p:cNvSpPr>
            <a:spLocks noGrp="1"/>
          </p:cNvSpPr>
          <p:nvPr>
            <p:ph type="sldNum" sz="quarter" idx="5"/>
          </p:nvPr>
        </p:nvSpPr>
        <p:spPr/>
        <p:txBody>
          <a:bodyPr/>
          <a:lstStyle/>
          <a:p>
            <a:fld id="{7DBC883C-9479-4DEC-B864-284EB2BCDCA3}" type="slidenum">
              <a:rPr lang="en-US" smtClean="0"/>
              <a:t>5</a:t>
            </a:fld>
            <a:endParaRPr lang="en-US"/>
          </a:p>
        </p:txBody>
      </p:sp>
    </p:spTree>
    <p:extLst>
      <p:ext uri="{BB962C8B-B14F-4D97-AF65-F5344CB8AC3E}">
        <p14:creationId xmlns:p14="http://schemas.microsoft.com/office/powerpoint/2010/main" val="39196904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Beginning in 2024, counties will be encouraged to submit PDA information through Crisis Track. Crisis Track is disaster management software that the State of South Dakota has purchased for all counties to use. Our goal at SDOEM is to utilize this software to digitize our PDA data and decrease the time it takes for us to gather and validate documentation during damage assessments, and ultimately shorten the amount of time between when a disaster occurs and when we are granted a presidential declaration. Individual county emergency managers will decide how they want townships in their counties to submit their damage information during PDAs. Townships may be given the option to set up user accounts in Crisis Track and report their damage directly through their accounts. County emergency managers may also send out a link to a self-report form that townships can click on and submit their damages through. Crisis Track uses FEMA forms and has the capability of downloading damage information submitted during the PDA process to a spreadsheet that can be used to fill out your damage inventory after we get a disaster declaration.</a:t>
            </a:r>
          </a:p>
        </p:txBody>
      </p:sp>
      <p:sp>
        <p:nvSpPr>
          <p:cNvPr id="4" name="Slide Number Placeholder 3"/>
          <p:cNvSpPr>
            <a:spLocks noGrp="1"/>
          </p:cNvSpPr>
          <p:nvPr>
            <p:ph type="sldNum" sz="quarter" idx="5"/>
          </p:nvPr>
        </p:nvSpPr>
        <p:spPr/>
        <p:txBody>
          <a:bodyPr/>
          <a:lstStyle/>
          <a:p>
            <a:fld id="{7DBC883C-9479-4DEC-B864-284EB2BCDCA3}" type="slidenum">
              <a:rPr lang="en-US" smtClean="0"/>
              <a:t>6</a:t>
            </a:fld>
            <a:endParaRPr lang="en-US"/>
          </a:p>
        </p:txBody>
      </p:sp>
    </p:spTree>
    <p:extLst>
      <p:ext uri="{BB962C8B-B14F-4D97-AF65-F5344CB8AC3E}">
        <p14:creationId xmlns:p14="http://schemas.microsoft.com/office/powerpoint/2010/main" val="22279794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Crisis Track can be accessed on a computer or mobile device, through the internet or the Crisis Track app. SDOEM staff are working with county emergency managers to set up trainings throughout the State in 2024. Your county emergency manager should let you know about upcoming trainings in your county, but you can always reach out to them to see when the next training is scheduled in your area. SDOEM will also have information about Crisis Track, including tutorials and pre-recorded training information, on our website. I also have a handout available at the OEM table here at the conference for anyone who would like more information about Crisis Track. </a:t>
            </a:r>
          </a:p>
        </p:txBody>
      </p:sp>
      <p:sp>
        <p:nvSpPr>
          <p:cNvPr id="4" name="Slide Number Placeholder 3"/>
          <p:cNvSpPr>
            <a:spLocks noGrp="1"/>
          </p:cNvSpPr>
          <p:nvPr>
            <p:ph type="sldNum" sz="quarter" idx="5"/>
          </p:nvPr>
        </p:nvSpPr>
        <p:spPr/>
        <p:txBody>
          <a:bodyPr/>
          <a:lstStyle/>
          <a:p>
            <a:fld id="{7DBC883C-9479-4DEC-B864-284EB2BCDCA3}" type="slidenum">
              <a:rPr lang="en-US" smtClean="0"/>
              <a:t>7</a:t>
            </a:fld>
            <a:endParaRPr lang="en-US"/>
          </a:p>
        </p:txBody>
      </p:sp>
    </p:spTree>
    <p:extLst>
      <p:ext uri="{BB962C8B-B14F-4D97-AF65-F5344CB8AC3E}">
        <p14:creationId xmlns:p14="http://schemas.microsoft.com/office/powerpoint/2010/main" val="4163117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annual threshold updates for disasters has occurred, and all disasters that are declared after October 1</a:t>
            </a:r>
            <a:r>
              <a:rPr lang="en-US" baseline="30000" dirty="0"/>
              <a:t>st</a:t>
            </a:r>
            <a:r>
              <a:rPr lang="en-US" dirty="0"/>
              <a:t> and through September 30</a:t>
            </a:r>
            <a:r>
              <a:rPr lang="en-US" baseline="30000" dirty="0"/>
              <a:t>th</a:t>
            </a:r>
            <a:r>
              <a:rPr lang="en-US" dirty="0"/>
              <a:t> of 2024 will use these threshold amounts. The minimum project threshold has gone up $100 and is now $3,900. Applicants must have a minimum of $3,900 in any one category of work in order to have a project written for that category. The large project threshold has also gone up and is ow $1,037,000. Any project written for this amount will be considered a large project and subject to the requirements and closeout procedures for large projects as outlined in the PAPPG. The per capita indicator for counties is now $4.60 and is based on population data from the 2020 census. This amount is the minimum damage amount for individual counties to meet before they can participate in a disaster declaration. The Statewide per capita indicator increased to $1.84, and the new threshold for the State of South Dakota is set at $1,631,467.28. The State as a whole must meet or exceed this amount in order to request a Presidential Disaster Declaration. If you would like more information about the Public Assistance program, and how the disaster declaration process works, you can visit the Public Assistance page on the Department of Public Safeties website.</a:t>
            </a:r>
          </a:p>
        </p:txBody>
      </p:sp>
      <p:sp>
        <p:nvSpPr>
          <p:cNvPr id="4" name="Slide Number Placeholder 3"/>
          <p:cNvSpPr>
            <a:spLocks noGrp="1"/>
          </p:cNvSpPr>
          <p:nvPr>
            <p:ph type="sldNum" sz="quarter" idx="5"/>
          </p:nvPr>
        </p:nvSpPr>
        <p:spPr/>
        <p:txBody>
          <a:bodyPr/>
          <a:lstStyle/>
          <a:p>
            <a:fld id="{7DBC883C-9479-4DEC-B864-284EB2BCDCA3}" type="slidenum">
              <a:rPr lang="en-US" smtClean="0"/>
              <a:t>8</a:t>
            </a:fld>
            <a:endParaRPr lang="en-US"/>
          </a:p>
        </p:txBody>
      </p:sp>
    </p:spTree>
    <p:extLst>
      <p:ext uri="{BB962C8B-B14F-4D97-AF65-F5344CB8AC3E}">
        <p14:creationId xmlns:p14="http://schemas.microsoft.com/office/powerpoint/2010/main" val="5027497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04B6222-1DAF-FCB1-C86A-50905DEC800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0368" y="876742"/>
            <a:ext cx="7946217" cy="1138773"/>
          </a:xfrm>
          <a:prstGeom prst="rect">
            <a:avLst/>
          </a:prstGeom>
        </p:spPr>
      </p:pic>
      <p:sp>
        <p:nvSpPr>
          <p:cNvPr id="3" name="TextBox 2">
            <a:extLst>
              <a:ext uri="{FF2B5EF4-FFF2-40B4-BE49-F238E27FC236}">
                <a16:creationId xmlns:a16="http://schemas.microsoft.com/office/drawing/2014/main" id="{D9081701-CEC0-7C56-7430-96EA3BF20E40}"/>
              </a:ext>
            </a:extLst>
          </p:cNvPr>
          <p:cNvSpPr txBox="1"/>
          <p:nvPr userDrawn="1"/>
        </p:nvSpPr>
        <p:spPr>
          <a:xfrm>
            <a:off x="990600" y="6273726"/>
            <a:ext cx="8177981" cy="369332"/>
          </a:xfrm>
          <a:prstGeom prst="rect">
            <a:avLst/>
          </a:prstGeom>
          <a:noFill/>
        </p:spPr>
        <p:txBody>
          <a:bodyPr wrap="square" rtlCol="0">
            <a:spAutoFit/>
          </a:bodyPr>
          <a:lstStyle/>
          <a:p>
            <a:r>
              <a:rPr lang="en-US" b="1" dirty="0"/>
              <a:t>Mission:  Keeping South Dakota a Safe Place to Live, Work, Visit and Raise a Family</a:t>
            </a:r>
          </a:p>
        </p:txBody>
      </p:sp>
      <p:sp>
        <p:nvSpPr>
          <p:cNvPr id="4" name="Content Placeholder 22">
            <a:extLst>
              <a:ext uri="{FF2B5EF4-FFF2-40B4-BE49-F238E27FC236}">
                <a16:creationId xmlns:a16="http://schemas.microsoft.com/office/drawing/2014/main" id="{D24A48FB-4F1B-213A-C275-0433B4CBCE15}"/>
              </a:ext>
            </a:extLst>
          </p:cNvPr>
          <p:cNvSpPr>
            <a:spLocks noGrp="1"/>
          </p:cNvSpPr>
          <p:nvPr>
            <p:ph sz="quarter" idx="13" hasCustomPrompt="1"/>
          </p:nvPr>
        </p:nvSpPr>
        <p:spPr>
          <a:xfrm>
            <a:off x="570368" y="2890838"/>
            <a:ext cx="7946217" cy="1444039"/>
          </a:xfrm>
          <a:prstGeom prst="rect">
            <a:avLst/>
          </a:prstGeom>
        </p:spPr>
        <p:txBody>
          <a:bodyPr>
            <a:normAutofit/>
          </a:bodyPr>
          <a:lstStyle>
            <a:lvl1pPr marL="0" indent="0" algn="ctr">
              <a:buNone/>
              <a:defRPr sz="3200" b="1">
                <a:latin typeface="+mn-lt"/>
              </a:defRPr>
            </a:lvl1pPr>
            <a:lvl2pPr marL="222250" indent="0">
              <a:buNone/>
              <a:defRPr/>
            </a:lvl2pPr>
            <a:lvl3pPr marL="457200" indent="0">
              <a:buNone/>
              <a:defRPr/>
            </a:lvl3pPr>
            <a:lvl4pPr marL="679450" indent="0">
              <a:buNone/>
              <a:defRPr/>
            </a:lvl4pPr>
            <a:lvl5pPr marL="914400" indent="0">
              <a:buNone/>
              <a:defRPr/>
            </a:lvl5pPr>
          </a:lstStyle>
          <a:p>
            <a:pPr lvl="0"/>
            <a:r>
              <a:rPr lang="en-US" sz="4400" b="1" dirty="0">
                <a:latin typeface="+mn-lt"/>
              </a:rPr>
              <a:t>Presentation Title</a:t>
            </a:r>
          </a:p>
          <a:p>
            <a:pPr lvl="0"/>
            <a:r>
              <a:rPr lang="en-US" sz="3200" b="1" dirty="0">
                <a:latin typeface="+mn-lt"/>
              </a:rPr>
              <a:t>Date</a:t>
            </a:r>
            <a:endParaRPr lang="en-US" dirty="0"/>
          </a:p>
        </p:txBody>
      </p:sp>
      <p:sp>
        <p:nvSpPr>
          <p:cNvPr id="5" name="Slide Number Placeholder 4">
            <a:extLst>
              <a:ext uri="{FF2B5EF4-FFF2-40B4-BE49-F238E27FC236}">
                <a16:creationId xmlns:a16="http://schemas.microsoft.com/office/drawing/2014/main" id="{25B079BA-72B3-41C8-4D69-107BD2F62DA3}"/>
              </a:ext>
            </a:extLst>
          </p:cNvPr>
          <p:cNvSpPr>
            <a:spLocks noGrp="1"/>
          </p:cNvSpPr>
          <p:nvPr>
            <p:ph type="sldNum" sz="quarter" idx="14"/>
          </p:nvPr>
        </p:nvSpPr>
        <p:spPr/>
        <p:txBody>
          <a:bodyPr/>
          <a:lstStyle/>
          <a:p>
            <a:fld id="{31E02721-762F-4FCF-9AF3-03B87524B745}" type="slidenum">
              <a:rPr lang="en-US" smtClean="0"/>
              <a:t>‹#›</a:t>
            </a:fld>
            <a:endParaRPr lang="en-US"/>
          </a:p>
        </p:txBody>
      </p:sp>
    </p:spTree>
    <p:extLst>
      <p:ext uri="{BB962C8B-B14F-4D97-AF65-F5344CB8AC3E}">
        <p14:creationId xmlns:p14="http://schemas.microsoft.com/office/powerpoint/2010/main" val="1818227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291A5306-528D-851E-A57E-86563C1BCC32}"/>
              </a:ext>
            </a:extLst>
          </p:cNvPr>
          <p:cNvSpPr>
            <a:spLocks noGrp="1"/>
          </p:cNvSpPr>
          <p:nvPr>
            <p:ph idx="1"/>
          </p:nvPr>
        </p:nvSpPr>
        <p:spPr>
          <a:xfrm>
            <a:off x="457200" y="1600201"/>
            <a:ext cx="8229600" cy="4114800"/>
          </a:xfrm>
          <a:prstGeom prst="rect">
            <a:avLst/>
          </a:prstGeom>
        </p:spPr>
        <p:txBody>
          <a:bodyPr/>
          <a:lstStyle>
            <a:lvl1pPr>
              <a:spcBef>
                <a:spcPts val="6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22">
            <a:extLst>
              <a:ext uri="{FF2B5EF4-FFF2-40B4-BE49-F238E27FC236}">
                <a16:creationId xmlns:a16="http://schemas.microsoft.com/office/drawing/2014/main" id="{B968BA24-869D-F826-D162-03BC9648F0F2}"/>
              </a:ext>
            </a:extLst>
          </p:cNvPr>
          <p:cNvSpPr>
            <a:spLocks noGrp="1"/>
          </p:cNvSpPr>
          <p:nvPr>
            <p:ph sz="quarter" idx="13" hasCustomPrompt="1"/>
          </p:nvPr>
        </p:nvSpPr>
        <p:spPr>
          <a:xfrm>
            <a:off x="570368" y="563504"/>
            <a:ext cx="7901106" cy="930392"/>
          </a:xfrm>
          <a:prstGeom prst="rect">
            <a:avLst/>
          </a:prstGeom>
        </p:spPr>
        <p:txBody>
          <a:bodyPr>
            <a:normAutofit/>
          </a:bodyPr>
          <a:lstStyle>
            <a:lvl1pPr marL="0" indent="0" algn="ctr">
              <a:buNone/>
              <a:defRPr sz="3200" b="0">
                <a:latin typeface="+mn-lt"/>
              </a:defRPr>
            </a:lvl1pPr>
            <a:lvl2pPr marL="222250" indent="0">
              <a:buNone/>
              <a:defRPr/>
            </a:lvl2pPr>
            <a:lvl3pPr marL="457200" indent="0">
              <a:buNone/>
              <a:defRPr/>
            </a:lvl3pPr>
            <a:lvl4pPr marL="679450" indent="0">
              <a:buNone/>
              <a:defRPr/>
            </a:lvl4pPr>
            <a:lvl5pPr marL="914400" indent="0">
              <a:buNone/>
              <a:defRPr/>
            </a:lvl5pPr>
          </a:lstStyle>
          <a:p>
            <a:pPr lvl="0"/>
            <a:r>
              <a:rPr lang="en-US" sz="4400" b="0" dirty="0">
                <a:latin typeface="+mn-lt"/>
              </a:rPr>
              <a:t>Slide Title</a:t>
            </a:r>
            <a:endParaRPr lang="en-US" sz="4400" b="1" dirty="0">
              <a:latin typeface="+mn-lt"/>
            </a:endParaRPr>
          </a:p>
        </p:txBody>
      </p:sp>
      <p:sp>
        <p:nvSpPr>
          <p:cNvPr id="4" name="Slide Number Placeholder 3">
            <a:extLst>
              <a:ext uri="{FF2B5EF4-FFF2-40B4-BE49-F238E27FC236}">
                <a16:creationId xmlns:a16="http://schemas.microsoft.com/office/drawing/2014/main" id="{7AC032FC-7A94-B566-FD8C-26EED887E3C8}"/>
              </a:ext>
            </a:extLst>
          </p:cNvPr>
          <p:cNvSpPr>
            <a:spLocks noGrp="1"/>
          </p:cNvSpPr>
          <p:nvPr>
            <p:ph type="sldNum" sz="quarter" idx="14"/>
          </p:nvPr>
        </p:nvSpPr>
        <p:spPr/>
        <p:txBody>
          <a:bodyPr/>
          <a:lstStyle/>
          <a:p>
            <a:fld id="{31E02721-762F-4FCF-9AF3-03B87524B745}" type="slidenum">
              <a:rPr lang="en-US" smtClean="0"/>
              <a:t>‹#›</a:t>
            </a:fld>
            <a:endParaRPr lang="en-US"/>
          </a:p>
        </p:txBody>
      </p:sp>
    </p:spTree>
    <p:extLst>
      <p:ext uri="{BB962C8B-B14F-4D97-AF65-F5344CB8AC3E}">
        <p14:creationId xmlns:p14="http://schemas.microsoft.com/office/powerpoint/2010/main" val="31630962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hyperlink" Target="http://www.dps.sd.gov/"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B991DFC5-4527-A43E-301F-CF177A81056C}"/>
              </a:ext>
            </a:extLst>
          </p:cNvPr>
          <p:cNvSpPr>
            <a:spLocks noGrp="1"/>
          </p:cNvSpPr>
          <p:nvPr>
            <p:ph type="sldNum" sz="quarter" idx="4"/>
          </p:nvPr>
        </p:nvSpPr>
        <p:spPr>
          <a:xfrm>
            <a:off x="7086600" y="6490909"/>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E02721-762F-4FCF-9AF3-03B87524B745}" type="slidenum">
              <a:rPr lang="en-US" smtClean="0"/>
              <a:t>‹#›</a:t>
            </a:fld>
            <a:endParaRPr lang="en-US"/>
          </a:p>
        </p:txBody>
      </p:sp>
      <p:sp>
        <p:nvSpPr>
          <p:cNvPr id="8" name="Rectangle 7">
            <a:extLst>
              <a:ext uri="{FF2B5EF4-FFF2-40B4-BE49-F238E27FC236}">
                <a16:creationId xmlns:a16="http://schemas.microsoft.com/office/drawing/2014/main" id="{95A29C36-64BB-B39B-43E0-9A71FC90407C}"/>
              </a:ext>
            </a:extLst>
          </p:cNvPr>
          <p:cNvSpPr/>
          <p:nvPr userDrawn="1"/>
        </p:nvSpPr>
        <p:spPr>
          <a:xfrm>
            <a:off x="0" y="304800"/>
            <a:ext cx="9144000" cy="152400"/>
          </a:xfrm>
          <a:prstGeom prst="rect">
            <a:avLst/>
          </a:prstGeom>
          <a:solidFill>
            <a:srgbClr val="0041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endParaRPr>
          </a:p>
        </p:txBody>
      </p:sp>
      <p:sp>
        <p:nvSpPr>
          <p:cNvPr id="9" name="Rectangle 8">
            <a:extLst>
              <a:ext uri="{FF2B5EF4-FFF2-40B4-BE49-F238E27FC236}">
                <a16:creationId xmlns:a16="http://schemas.microsoft.com/office/drawing/2014/main" id="{BCD2A8D6-AEE4-5B89-A05D-E31BA90FF8A3}"/>
              </a:ext>
            </a:extLst>
          </p:cNvPr>
          <p:cNvSpPr/>
          <p:nvPr userDrawn="1"/>
        </p:nvSpPr>
        <p:spPr>
          <a:xfrm>
            <a:off x="0" y="0"/>
            <a:ext cx="9144000" cy="152400"/>
          </a:xfrm>
          <a:prstGeom prst="rect">
            <a:avLst/>
          </a:prstGeom>
          <a:solidFill>
            <a:srgbClr val="636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endParaRPr>
          </a:p>
        </p:txBody>
      </p:sp>
      <p:sp>
        <p:nvSpPr>
          <p:cNvPr id="10" name="Rectangle 9">
            <a:extLst>
              <a:ext uri="{FF2B5EF4-FFF2-40B4-BE49-F238E27FC236}">
                <a16:creationId xmlns:a16="http://schemas.microsoft.com/office/drawing/2014/main" id="{FAB9A876-89F9-CE36-0AF2-AA2811666D07}"/>
              </a:ext>
            </a:extLst>
          </p:cNvPr>
          <p:cNvSpPr/>
          <p:nvPr userDrawn="1"/>
        </p:nvSpPr>
        <p:spPr>
          <a:xfrm>
            <a:off x="0" y="152400"/>
            <a:ext cx="9144000" cy="152400"/>
          </a:xfrm>
          <a:prstGeom prst="rect">
            <a:avLst/>
          </a:prstGeom>
          <a:solidFill>
            <a:srgbClr val="AF1C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endParaRPr>
          </a:p>
        </p:txBody>
      </p:sp>
      <p:pic>
        <p:nvPicPr>
          <p:cNvPr id="11" name="Picture 10">
            <a:hlinkClick r:id="rId4"/>
            <a:extLst>
              <a:ext uri="{FF2B5EF4-FFF2-40B4-BE49-F238E27FC236}">
                <a16:creationId xmlns:a16="http://schemas.microsoft.com/office/drawing/2014/main" id="{7B965CAD-29ED-2E7A-08CE-B6C7DCFB5227}"/>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26336" y="6197992"/>
            <a:ext cx="688064" cy="481374"/>
          </a:xfrm>
          <a:prstGeom prst="rect">
            <a:avLst/>
          </a:prstGeom>
        </p:spPr>
      </p:pic>
    </p:spTree>
    <p:extLst>
      <p:ext uri="{BB962C8B-B14F-4D97-AF65-F5344CB8AC3E}">
        <p14:creationId xmlns:p14="http://schemas.microsoft.com/office/powerpoint/2010/main" val="2812038268"/>
      </p:ext>
    </p:extLst>
  </p:cSld>
  <p:clrMap bg1="lt1" tx1="dk1" bg2="lt2" tx2="dk2" accent1="accent1" accent2="accent2" accent3="accent3" accent4="accent4" accent5="accent5" accent6="accent6" hlink="hlink" folHlink="folHlink"/>
  <p:sldLayoutIdLst>
    <p:sldLayoutId id="2147483675" r:id="rId1"/>
    <p:sldLayoutId id="2147483676"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ps.sd.gov/emergency-services/emergency-management/recovery/crisis-track"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ps.sd.gov/emergency-services/emergency-management/recovery/public-assistanc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871EF6BF-54AD-41E7-D6F9-263D2262F75F}"/>
              </a:ext>
            </a:extLst>
          </p:cNvPr>
          <p:cNvSpPr>
            <a:spLocks noGrp="1"/>
          </p:cNvSpPr>
          <p:nvPr>
            <p:ph sz="quarter" idx="13"/>
          </p:nvPr>
        </p:nvSpPr>
        <p:spPr>
          <a:prstGeom prst="rect">
            <a:avLst/>
          </a:prstGeom>
        </p:spPr>
        <p:txBody>
          <a:bodyPr>
            <a:normAutofit/>
          </a:bodyPr>
          <a:lstStyle/>
          <a:p>
            <a:r>
              <a:rPr lang="en-US" sz="4400" dirty="0">
                <a:latin typeface="Source Sans Pro" panose="020B0503030403020204" pitchFamily="34" charset="0"/>
                <a:ea typeface="Source Sans Pro" panose="020B0503030403020204" pitchFamily="34" charset="0"/>
              </a:rPr>
              <a:t>2023 Public Assistance Updates</a:t>
            </a:r>
          </a:p>
          <a:p>
            <a:r>
              <a:rPr lang="en-US" dirty="0">
                <a:latin typeface="Source Sans Pro" panose="020B0503030403020204" pitchFamily="34" charset="0"/>
                <a:ea typeface="Source Sans Pro" panose="020B0503030403020204" pitchFamily="34" charset="0"/>
              </a:rPr>
              <a:t>December 7, 2023</a:t>
            </a:r>
          </a:p>
        </p:txBody>
      </p:sp>
      <p:sp>
        <p:nvSpPr>
          <p:cNvPr id="4" name="Slide Number Placeholder 3">
            <a:extLst>
              <a:ext uri="{FF2B5EF4-FFF2-40B4-BE49-F238E27FC236}">
                <a16:creationId xmlns:a16="http://schemas.microsoft.com/office/drawing/2014/main" id="{9351B23D-129F-13A8-7E61-5D85E8E1FB44}"/>
              </a:ext>
            </a:extLst>
          </p:cNvPr>
          <p:cNvSpPr>
            <a:spLocks noGrp="1"/>
          </p:cNvSpPr>
          <p:nvPr>
            <p:ph type="sldNum" sz="quarter" idx="14"/>
          </p:nvPr>
        </p:nvSpPr>
        <p:spPr>
          <a:xfrm>
            <a:off x="7010400" y="6496050"/>
            <a:ext cx="2133600" cy="365125"/>
          </a:xfrm>
          <a:prstGeom prst="rect">
            <a:avLst/>
          </a:prstGeom>
        </p:spPr>
        <p:txBody>
          <a:bodyPr/>
          <a:lstStyle/>
          <a:p>
            <a:fld id="{5DFF13A9-1037-4D5A-A349-B944681F0EB5}" type="slidenum">
              <a:rPr lang="en-US" smtClean="0"/>
              <a:pPr/>
              <a:t>1</a:t>
            </a:fld>
            <a:endParaRPr lang="en-US" dirty="0"/>
          </a:p>
        </p:txBody>
      </p:sp>
    </p:spTree>
    <p:extLst>
      <p:ext uri="{BB962C8B-B14F-4D97-AF65-F5344CB8AC3E}">
        <p14:creationId xmlns:p14="http://schemas.microsoft.com/office/powerpoint/2010/main" val="422781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7F122348-D81E-6B00-DB6C-6257F1751719}"/>
              </a:ext>
            </a:extLst>
          </p:cNvPr>
          <p:cNvSpPr>
            <a:spLocks noGrp="1"/>
          </p:cNvSpPr>
          <p:nvPr>
            <p:ph idx="1"/>
          </p:nvPr>
        </p:nvSpPr>
        <p:spPr>
          <a:xfrm>
            <a:off x="457200" y="1493896"/>
            <a:ext cx="8229600" cy="4396265"/>
          </a:xfrm>
          <a:prstGeom prst="rect">
            <a:avLst/>
          </a:prstGeom>
        </p:spPr>
        <p:txBody>
          <a:bodyPr/>
          <a:lstStyle/>
          <a:p>
            <a:r>
              <a:rPr lang="en-US" dirty="0">
                <a:latin typeface="Source Sans Pro" panose="020B0503030403020204" pitchFamily="34" charset="0"/>
                <a:ea typeface="Source Sans Pro" panose="020B0503030403020204" pitchFamily="34" charset="0"/>
              </a:rPr>
              <a:t>SD OEM PA staff worked on ten open disasters in 2023, dating back to the 2013 winter storms, with projects totaling over $200 Million. </a:t>
            </a:r>
          </a:p>
          <a:p>
            <a:r>
              <a:rPr lang="en-US" dirty="0">
                <a:latin typeface="Source Sans Pro" panose="020B0503030403020204" pitchFamily="34" charset="0"/>
                <a:ea typeface="Source Sans Pro" panose="020B0503030403020204" pitchFamily="34" charset="0"/>
              </a:rPr>
              <a:t>Two new disasters were declared in 2023, DR4689 winter storms, and DR4718 spring flooding. </a:t>
            </a:r>
          </a:p>
          <a:p>
            <a:pPr lvl="1"/>
            <a:r>
              <a:rPr lang="en-US" dirty="0">
                <a:latin typeface="Source Sans Pro" panose="020B0503030403020204" pitchFamily="34" charset="0"/>
                <a:ea typeface="Source Sans Pro" panose="020B0503030403020204" pitchFamily="34" charset="0"/>
              </a:rPr>
              <a:t>So far, $8.8 Million in projects have been written for these two disasters.</a:t>
            </a:r>
          </a:p>
          <a:p>
            <a:pPr lvl="1"/>
            <a:r>
              <a:rPr lang="en-US" dirty="0">
                <a:latin typeface="Source Sans Pro" panose="020B0503030403020204" pitchFamily="34" charset="0"/>
                <a:ea typeface="Source Sans Pro" panose="020B0503030403020204" pitchFamily="34" charset="0"/>
              </a:rPr>
              <a:t>$3.3 Million in projects have been written for townships that are applicants in these two disasters.</a:t>
            </a:r>
          </a:p>
          <a:p>
            <a:pPr lvl="1"/>
            <a:endParaRPr lang="en-US" dirty="0">
              <a:latin typeface="Source Sans Pro" panose="020B0503030403020204" pitchFamily="34" charset="0"/>
              <a:ea typeface="Source Sans Pro" panose="020B0503030403020204" pitchFamily="34" charset="0"/>
            </a:endParaRPr>
          </a:p>
        </p:txBody>
      </p:sp>
      <p:sp>
        <p:nvSpPr>
          <p:cNvPr id="2" name="Content Placeholder 1">
            <a:extLst>
              <a:ext uri="{FF2B5EF4-FFF2-40B4-BE49-F238E27FC236}">
                <a16:creationId xmlns:a16="http://schemas.microsoft.com/office/drawing/2014/main" id="{4C0B1BEC-CDFF-B2B5-B440-4B365E06D6D1}"/>
              </a:ext>
            </a:extLst>
          </p:cNvPr>
          <p:cNvSpPr>
            <a:spLocks noGrp="1"/>
          </p:cNvSpPr>
          <p:nvPr>
            <p:ph sz="quarter" idx="13"/>
          </p:nvPr>
        </p:nvSpPr>
        <p:spPr/>
        <p:txBody>
          <a:bodyPr/>
          <a:lstStyle/>
          <a:p>
            <a:r>
              <a:rPr lang="en-US" dirty="0">
                <a:latin typeface="Source Sans Pro" panose="020B0503030403020204" pitchFamily="34" charset="0"/>
                <a:ea typeface="Source Sans Pro" panose="020B0503030403020204" pitchFamily="34" charset="0"/>
              </a:rPr>
              <a:t>2023 Disaster Recap</a:t>
            </a:r>
          </a:p>
        </p:txBody>
      </p:sp>
      <p:sp>
        <p:nvSpPr>
          <p:cNvPr id="4" name="Slide Number Placeholder 3">
            <a:extLst>
              <a:ext uri="{FF2B5EF4-FFF2-40B4-BE49-F238E27FC236}">
                <a16:creationId xmlns:a16="http://schemas.microsoft.com/office/drawing/2014/main" id="{F9725040-67CA-4F23-B6A7-BFDF7C3ADB92}"/>
              </a:ext>
            </a:extLst>
          </p:cNvPr>
          <p:cNvSpPr>
            <a:spLocks noGrp="1"/>
          </p:cNvSpPr>
          <p:nvPr>
            <p:ph type="sldNum" sz="quarter" idx="14"/>
          </p:nvPr>
        </p:nvSpPr>
        <p:spPr>
          <a:xfrm>
            <a:off x="7010400" y="6492875"/>
            <a:ext cx="2133600" cy="365125"/>
          </a:xfrm>
          <a:prstGeom prst="rect">
            <a:avLst/>
          </a:prstGeom>
        </p:spPr>
        <p:txBody>
          <a:bodyPr/>
          <a:lstStyle/>
          <a:p>
            <a:fld id="{5DFF13A9-1037-4D5A-A349-B944681F0EB5}" type="slidenum">
              <a:rPr lang="en-US" smtClean="0"/>
              <a:pPr/>
              <a:t>2</a:t>
            </a:fld>
            <a:endParaRPr lang="en-US" dirty="0"/>
          </a:p>
        </p:txBody>
      </p:sp>
    </p:spTree>
    <p:extLst>
      <p:ext uri="{BB962C8B-B14F-4D97-AF65-F5344CB8AC3E}">
        <p14:creationId xmlns:p14="http://schemas.microsoft.com/office/powerpoint/2010/main" val="3090570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7F122348-D81E-6B00-DB6C-6257F1751719}"/>
              </a:ext>
            </a:extLst>
          </p:cNvPr>
          <p:cNvSpPr>
            <a:spLocks noGrp="1"/>
          </p:cNvSpPr>
          <p:nvPr>
            <p:ph idx="1"/>
          </p:nvPr>
        </p:nvSpPr>
        <p:spPr>
          <a:xfrm>
            <a:off x="457200" y="1493896"/>
            <a:ext cx="8229600" cy="4669398"/>
          </a:xfrm>
          <a:prstGeom prst="rect">
            <a:avLst/>
          </a:prstGeom>
        </p:spPr>
        <p:txBody>
          <a:bodyPr/>
          <a:lstStyle/>
          <a:p>
            <a:r>
              <a:rPr lang="en-US" sz="2700" dirty="0">
                <a:latin typeface="Source Sans Pro" panose="020B0503030403020204" pitchFamily="34" charset="0"/>
                <a:ea typeface="Source Sans Pro" panose="020B0503030403020204" pitchFamily="34" charset="0"/>
              </a:rPr>
              <a:t>Townships accounted for 69% of all applicants for disasters declared since 2019. </a:t>
            </a:r>
            <a:r>
              <a:rPr lang="en-US" sz="2000" dirty="0">
                <a:latin typeface="Source Sans Pro" panose="020B0503030403020204" pitchFamily="34" charset="0"/>
                <a:ea typeface="Source Sans Pro" panose="020B0503030403020204" pitchFamily="34" charset="0"/>
              </a:rPr>
              <a:t>(excludes COVID-19)</a:t>
            </a:r>
          </a:p>
          <a:p>
            <a:r>
              <a:rPr lang="en-US" sz="2700" dirty="0">
                <a:latin typeface="Source Sans Pro" panose="020B0503030403020204" pitchFamily="34" charset="0"/>
                <a:ea typeface="Source Sans Pro" panose="020B0503030403020204" pitchFamily="34" charset="0"/>
              </a:rPr>
              <a:t>53% of all projects written for these disasters were written for Townships.</a:t>
            </a:r>
          </a:p>
          <a:p>
            <a:r>
              <a:rPr lang="en-US" sz="2700" dirty="0">
                <a:latin typeface="Source Sans Pro" panose="020B0503030403020204" pitchFamily="34" charset="0"/>
                <a:ea typeface="Source Sans Pro" panose="020B0503030403020204" pitchFamily="34" charset="0"/>
              </a:rPr>
              <a:t>Since 2019, $39.1 Million in projects have been written for townships. </a:t>
            </a:r>
          </a:p>
          <a:p>
            <a:r>
              <a:rPr lang="en-US" sz="2700" dirty="0">
                <a:latin typeface="Source Sans Pro" panose="020B0503030403020204" pitchFamily="34" charset="0"/>
                <a:ea typeface="Source Sans Pro" panose="020B0503030403020204" pitchFamily="34" charset="0"/>
              </a:rPr>
              <a:t>From January 1 through November 30, $3.7 Million in funding has been paid to townships that were applicants through the PA grant program. </a:t>
            </a:r>
          </a:p>
          <a:p>
            <a:endParaRPr lang="en-US" sz="2700" dirty="0">
              <a:latin typeface="Source Sans Pro" panose="020B0503030403020204" pitchFamily="34" charset="0"/>
              <a:ea typeface="Source Sans Pro" panose="020B0503030403020204" pitchFamily="34" charset="0"/>
            </a:endParaRPr>
          </a:p>
          <a:p>
            <a:pPr lvl="1"/>
            <a:endParaRPr lang="en-US" dirty="0">
              <a:latin typeface="Source Sans Pro" panose="020B0503030403020204" pitchFamily="34" charset="0"/>
              <a:ea typeface="Source Sans Pro" panose="020B0503030403020204" pitchFamily="34" charset="0"/>
            </a:endParaRPr>
          </a:p>
        </p:txBody>
      </p:sp>
      <p:sp>
        <p:nvSpPr>
          <p:cNvPr id="2" name="Content Placeholder 1">
            <a:extLst>
              <a:ext uri="{FF2B5EF4-FFF2-40B4-BE49-F238E27FC236}">
                <a16:creationId xmlns:a16="http://schemas.microsoft.com/office/drawing/2014/main" id="{4C0B1BEC-CDFF-B2B5-B440-4B365E06D6D1}"/>
              </a:ext>
            </a:extLst>
          </p:cNvPr>
          <p:cNvSpPr>
            <a:spLocks noGrp="1"/>
          </p:cNvSpPr>
          <p:nvPr>
            <p:ph sz="quarter" idx="13"/>
          </p:nvPr>
        </p:nvSpPr>
        <p:spPr/>
        <p:txBody>
          <a:bodyPr/>
          <a:lstStyle/>
          <a:p>
            <a:r>
              <a:rPr lang="en-US" dirty="0">
                <a:latin typeface="Source Sans Pro" panose="020B0503030403020204" pitchFamily="34" charset="0"/>
                <a:ea typeface="Source Sans Pro" panose="020B0503030403020204" pitchFamily="34" charset="0"/>
              </a:rPr>
              <a:t>2023 Disaster Recap</a:t>
            </a:r>
          </a:p>
        </p:txBody>
      </p:sp>
      <p:sp>
        <p:nvSpPr>
          <p:cNvPr id="4" name="Slide Number Placeholder 3">
            <a:extLst>
              <a:ext uri="{FF2B5EF4-FFF2-40B4-BE49-F238E27FC236}">
                <a16:creationId xmlns:a16="http://schemas.microsoft.com/office/drawing/2014/main" id="{F9725040-67CA-4F23-B6A7-BFDF7C3ADB92}"/>
              </a:ext>
            </a:extLst>
          </p:cNvPr>
          <p:cNvSpPr>
            <a:spLocks noGrp="1"/>
          </p:cNvSpPr>
          <p:nvPr>
            <p:ph type="sldNum" sz="quarter" idx="14"/>
          </p:nvPr>
        </p:nvSpPr>
        <p:spPr>
          <a:xfrm>
            <a:off x="7010400" y="6492875"/>
            <a:ext cx="2133600" cy="365125"/>
          </a:xfrm>
          <a:prstGeom prst="rect">
            <a:avLst/>
          </a:prstGeom>
        </p:spPr>
        <p:txBody>
          <a:bodyPr/>
          <a:lstStyle/>
          <a:p>
            <a:fld id="{5DFF13A9-1037-4D5A-A349-B944681F0EB5}" type="slidenum">
              <a:rPr lang="en-US" smtClean="0"/>
              <a:pPr/>
              <a:t>3</a:t>
            </a:fld>
            <a:endParaRPr lang="en-US" dirty="0"/>
          </a:p>
        </p:txBody>
      </p:sp>
    </p:spTree>
    <p:extLst>
      <p:ext uri="{BB962C8B-B14F-4D97-AF65-F5344CB8AC3E}">
        <p14:creationId xmlns:p14="http://schemas.microsoft.com/office/powerpoint/2010/main" val="1556976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7F122348-D81E-6B00-DB6C-6257F1751719}"/>
              </a:ext>
            </a:extLst>
          </p:cNvPr>
          <p:cNvSpPr>
            <a:spLocks noGrp="1"/>
          </p:cNvSpPr>
          <p:nvPr>
            <p:ph idx="1"/>
          </p:nvPr>
        </p:nvSpPr>
        <p:spPr>
          <a:xfrm>
            <a:off x="457200" y="1264723"/>
            <a:ext cx="8229600" cy="756382"/>
          </a:xfrm>
          <a:prstGeom prst="rect">
            <a:avLst/>
          </a:prstGeom>
        </p:spPr>
        <p:txBody>
          <a:bodyPr/>
          <a:lstStyle/>
          <a:p>
            <a:pPr marL="0" indent="0">
              <a:buNone/>
            </a:pPr>
            <a:r>
              <a:rPr lang="en-US" sz="2400" dirty="0">
                <a:latin typeface="Source Sans Pro" panose="020B0503030403020204" pitchFamily="34" charset="0"/>
                <a:ea typeface="Source Sans Pro" panose="020B0503030403020204" pitchFamily="34" charset="0"/>
              </a:rPr>
              <a:t> </a:t>
            </a:r>
          </a:p>
          <a:p>
            <a:endParaRPr lang="en-US" dirty="0">
              <a:latin typeface="Source Sans Pro" panose="020B0503030403020204" pitchFamily="34" charset="0"/>
              <a:ea typeface="Source Sans Pro" panose="020B0503030403020204" pitchFamily="34" charset="0"/>
            </a:endParaRPr>
          </a:p>
        </p:txBody>
      </p:sp>
      <p:sp>
        <p:nvSpPr>
          <p:cNvPr id="2" name="Content Placeholder 1">
            <a:extLst>
              <a:ext uri="{FF2B5EF4-FFF2-40B4-BE49-F238E27FC236}">
                <a16:creationId xmlns:a16="http://schemas.microsoft.com/office/drawing/2014/main" id="{4C0B1BEC-CDFF-B2B5-B440-4B365E06D6D1}"/>
              </a:ext>
            </a:extLst>
          </p:cNvPr>
          <p:cNvSpPr>
            <a:spLocks noGrp="1"/>
          </p:cNvSpPr>
          <p:nvPr>
            <p:ph sz="quarter" idx="13"/>
          </p:nvPr>
        </p:nvSpPr>
        <p:spPr/>
        <p:txBody>
          <a:bodyPr/>
          <a:lstStyle/>
          <a:p>
            <a:r>
              <a:rPr lang="en-US" dirty="0">
                <a:latin typeface="Source Sans Pro" panose="020B0503030403020204" pitchFamily="34" charset="0"/>
                <a:ea typeface="Source Sans Pro" panose="020B0503030403020204" pitchFamily="34" charset="0"/>
              </a:rPr>
              <a:t>2023 Disaster Recap</a:t>
            </a:r>
          </a:p>
        </p:txBody>
      </p:sp>
      <p:sp>
        <p:nvSpPr>
          <p:cNvPr id="4" name="Slide Number Placeholder 3">
            <a:extLst>
              <a:ext uri="{FF2B5EF4-FFF2-40B4-BE49-F238E27FC236}">
                <a16:creationId xmlns:a16="http://schemas.microsoft.com/office/drawing/2014/main" id="{F9725040-67CA-4F23-B6A7-BFDF7C3ADB92}"/>
              </a:ext>
            </a:extLst>
          </p:cNvPr>
          <p:cNvSpPr>
            <a:spLocks noGrp="1"/>
          </p:cNvSpPr>
          <p:nvPr>
            <p:ph type="sldNum" sz="quarter" idx="14"/>
          </p:nvPr>
        </p:nvSpPr>
        <p:spPr>
          <a:xfrm>
            <a:off x="7010400" y="6492875"/>
            <a:ext cx="2133600" cy="365125"/>
          </a:xfrm>
          <a:prstGeom prst="rect">
            <a:avLst/>
          </a:prstGeom>
        </p:spPr>
        <p:txBody>
          <a:bodyPr/>
          <a:lstStyle/>
          <a:p>
            <a:fld id="{5DFF13A9-1037-4D5A-A349-B944681F0EB5}" type="slidenum">
              <a:rPr lang="en-US" smtClean="0"/>
              <a:pPr/>
              <a:t>4</a:t>
            </a:fld>
            <a:endParaRPr lang="en-US" dirty="0"/>
          </a:p>
        </p:txBody>
      </p:sp>
      <p:graphicFrame>
        <p:nvGraphicFramePr>
          <p:cNvPr id="8" name="Chart 7">
            <a:extLst>
              <a:ext uri="{FF2B5EF4-FFF2-40B4-BE49-F238E27FC236}">
                <a16:creationId xmlns:a16="http://schemas.microsoft.com/office/drawing/2014/main" id="{103AD032-3532-BA35-81CF-4BDD19750BA4}"/>
              </a:ext>
            </a:extLst>
          </p:cNvPr>
          <p:cNvGraphicFramePr>
            <a:graphicFrameLocks/>
          </p:cNvGraphicFramePr>
          <p:nvPr>
            <p:extLst>
              <p:ext uri="{D42A27DB-BD31-4B8C-83A1-F6EECF244321}">
                <p14:modId xmlns:p14="http://schemas.microsoft.com/office/powerpoint/2010/main" val="932231465"/>
              </p:ext>
            </p:extLst>
          </p:nvPr>
        </p:nvGraphicFramePr>
        <p:xfrm>
          <a:off x="777834" y="1264724"/>
          <a:ext cx="7232071" cy="4700944"/>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1867318D-5E59-9B6B-4FE5-25C9EF4E46F9}"/>
              </a:ext>
            </a:extLst>
          </p:cNvPr>
          <p:cNvSpPr txBox="1"/>
          <p:nvPr/>
        </p:nvSpPr>
        <p:spPr>
          <a:xfrm>
            <a:off x="1799112" y="5872388"/>
            <a:ext cx="2154757" cy="246221"/>
          </a:xfrm>
          <a:prstGeom prst="rect">
            <a:avLst/>
          </a:prstGeom>
          <a:noFill/>
        </p:spPr>
        <p:txBody>
          <a:bodyPr wrap="none" rtlCol="0">
            <a:spAutoFit/>
          </a:bodyPr>
          <a:lstStyle/>
          <a:p>
            <a:r>
              <a:rPr lang="en-US" sz="1000" dirty="0">
                <a:latin typeface="Source Sans Pro" panose="020B0503030403020204" pitchFamily="34" charset="0"/>
                <a:ea typeface="Source Sans Pro" panose="020B0503030403020204" pitchFamily="34" charset="0"/>
              </a:rPr>
              <a:t>*DR4664 had no township applicants</a:t>
            </a:r>
          </a:p>
        </p:txBody>
      </p:sp>
    </p:spTree>
    <p:extLst>
      <p:ext uri="{BB962C8B-B14F-4D97-AF65-F5344CB8AC3E}">
        <p14:creationId xmlns:p14="http://schemas.microsoft.com/office/powerpoint/2010/main" val="2560709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7F122348-D81E-6B00-DB6C-6257F1751719}"/>
              </a:ext>
            </a:extLst>
          </p:cNvPr>
          <p:cNvSpPr>
            <a:spLocks noGrp="1"/>
          </p:cNvSpPr>
          <p:nvPr>
            <p:ph idx="1"/>
          </p:nvPr>
        </p:nvSpPr>
        <p:spPr>
          <a:xfrm>
            <a:off x="457200" y="1442852"/>
            <a:ext cx="8229600" cy="4750130"/>
          </a:xfrm>
          <a:prstGeom prst="rect">
            <a:avLst/>
          </a:prstGeom>
        </p:spPr>
        <p:txBody>
          <a:bodyPr/>
          <a:lstStyle/>
          <a:p>
            <a:r>
              <a:rPr lang="en-US" dirty="0">
                <a:latin typeface="Source Sans Pro" panose="020B0503030403020204" pitchFamily="34" charset="0"/>
                <a:ea typeface="Source Sans Pro" panose="020B0503030403020204" pitchFamily="34" charset="0"/>
              </a:rPr>
              <a:t>Only 161 townships have UEI numbers entered in Grants Portal. </a:t>
            </a:r>
          </a:p>
          <a:p>
            <a:pPr lvl="1"/>
            <a:r>
              <a:rPr lang="en-US" dirty="0">
                <a:latin typeface="Source Sans Pro" panose="020B0503030403020204" pitchFamily="34" charset="0"/>
                <a:ea typeface="Source Sans Pro" panose="020B0503030403020204" pitchFamily="34" charset="0"/>
              </a:rPr>
              <a:t>Reach out to SDOEM staff for assistance obtaining your UEI number.</a:t>
            </a:r>
          </a:p>
          <a:p>
            <a:pPr lvl="1"/>
            <a:r>
              <a:rPr lang="en-US" dirty="0">
                <a:latin typeface="Source Sans Pro" panose="020B0503030403020204" pitchFamily="34" charset="0"/>
                <a:ea typeface="Source Sans Pro" panose="020B0503030403020204" pitchFamily="34" charset="0"/>
              </a:rPr>
              <a:t>Remember to verify your township information on SAM.gov once a year to maintain your active status.</a:t>
            </a:r>
          </a:p>
          <a:p>
            <a:r>
              <a:rPr lang="en-US" dirty="0">
                <a:latin typeface="Source Sans Pro" panose="020B0503030403020204" pitchFamily="34" charset="0"/>
                <a:ea typeface="Source Sans Pro" panose="020B0503030403020204" pitchFamily="34" charset="0"/>
              </a:rPr>
              <a:t>Many townships have not updated their contact information in Grants Portal for several years.</a:t>
            </a:r>
          </a:p>
          <a:p>
            <a:pPr lvl="1"/>
            <a:r>
              <a:rPr lang="en-US" dirty="0">
                <a:latin typeface="Source Sans Pro" panose="020B0503030403020204" pitchFamily="34" charset="0"/>
                <a:ea typeface="Source Sans Pro" panose="020B0503030403020204" pitchFamily="34" charset="0"/>
              </a:rPr>
              <a:t>Logging in to Grants Portal at least once a year to update personnel and address information can save you time when you need to submit an RPA for future disasters.</a:t>
            </a:r>
          </a:p>
          <a:p>
            <a:endParaRPr lang="en-US" dirty="0">
              <a:latin typeface="Source Sans Pro" panose="020B0503030403020204" pitchFamily="34" charset="0"/>
              <a:ea typeface="Source Sans Pro" panose="020B0503030403020204" pitchFamily="34" charset="0"/>
            </a:endParaRPr>
          </a:p>
        </p:txBody>
      </p:sp>
      <p:sp>
        <p:nvSpPr>
          <p:cNvPr id="2" name="Content Placeholder 1">
            <a:extLst>
              <a:ext uri="{FF2B5EF4-FFF2-40B4-BE49-F238E27FC236}">
                <a16:creationId xmlns:a16="http://schemas.microsoft.com/office/drawing/2014/main" id="{4C0B1BEC-CDFF-B2B5-B440-4B365E06D6D1}"/>
              </a:ext>
            </a:extLst>
          </p:cNvPr>
          <p:cNvSpPr>
            <a:spLocks noGrp="1"/>
          </p:cNvSpPr>
          <p:nvPr>
            <p:ph sz="quarter" idx="13"/>
          </p:nvPr>
        </p:nvSpPr>
        <p:spPr>
          <a:xfrm>
            <a:off x="570368" y="563504"/>
            <a:ext cx="7901106" cy="683405"/>
          </a:xfrm>
        </p:spPr>
        <p:txBody>
          <a:bodyPr/>
          <a:lstStyle/>
          <a:p>
            <a:r>
              <a:rPr lang="en-US" dirty="0">
                <a:latin typeface="Source Sans Pro" panose="020B0503030403020204" pitchFamily="34" charset="0"/>
                <a:ea typeface="Source Sans Pro" panose="020B0503030403020204" pitchFamily="34" charset="0"/>
              </a:rPr>
              <a:t>Public Assistance – To Do</a:t>
            </a:r>
          </a:p>
        </p:txBody>
      </p:sp>
      <p:sp>
        <p:nvSpPr>
          <p:cNvPr id="4" name="Slide Number Placeholder 3">
            <a:extLst>
              <a:ext uri="{FF2B5EF4-FFF2-40B4-BE49-F238E27FC236}">
                <a16:creationId xmlns:a16="http://schemas.microsoft.com/office/drawing/2014/main" id="{F9725040-67CA-4F23-B6A7-BFDF7C3ADB92}"/>
              </a:ext>
            </a:extLst>
          </p:cNvPr>
          <p:cNvSpPr>
            <a:spLocks noGrp="1"/>
          </p:cNvSpPr>
          <p:nvPr>
            <p:ph type="sldNum" sz="quarter" idx="14"/>
          </p:nvPr>
        </p:nvSpPr>
        <p:spPr>
          <a:xfrm>
            <a:off x="7010400" y="6492875"/>
            <a:ext cx="2133600" cy="365125"/>
          </a:xfrm>
          <a:prstGeom prst="rect">
            <a:avLst/>
          </a:prstGeom>
        </p:spPr>
        <p:txBody>
          <a:bodyPr/>
          <a:lstStyle/>
          <a:p>
            <a:fld id="{5DFF13A9-1037-4D5A-A349-B944681F0EB5}" type="slidenum">
              <a:rPr lang="en-US" smtClean="0"/>
              <a:pPr/>
              <a:t>5</a:t>
            </a:fld>
            <a:endParaRPr lang="en-US" dirty="0"/>
          </a:p>
        </p:txBody>
      </p:sp>
    </p:spTree>
    <p:extLst>
      <p:ext uri="{BB962C8B-B14F-4D97-AF65-F5344CB8AC3E}">
        <p14:creationId xmlns:p14="http://schemas.microsoft.com/office/powerpoint/2010/main" val="2565963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7F122348-D81E-6B00-DB6C-6257F1751719}"/>
              </a:ext>
            </a:extLst>
          </p:cNvPr>
          <p:cNvSpPr>
            <a:spLocks noGrp="1"/>
          </p:cNvSpPr>
          <p:nvPr>
            <p:ph idx="1"/>
          </p:nvPr>
        </p:nvSpPr>
        <p:spPr>
          <a:xfrm>
            <a:off x="457200" y="1442852"/>
            <a:ext cx="8229600" cy="4625439"/>
          </a:xfrm>
          <a:prstGeom prst="rect">
            <a:avLst/>
          </a:prstGeom>
        </p:spPr>
        <p:txBody>
          <a:bodyPr/>
          <a:lstStyle/>
          <a:p>
            <a:r>
              <a:rPr lang="en-US" dirty="0">
                <a:latin typeface="Source Sans Pro" panose="020B0503030403020204" pitchFamily="34" charset="0"/>
                <a:ea typeface="Source Sans Pro" panose="020B0503030403020204" pitchFamily="34" charset="0"/>
              </a:rPr>
              <a:t>Preliminary Damage Assessments (PDAs) will be conducted using Crisis Track software. </a:t>
            </a:r>
          </a:p>
          <a:p>
            <a:r>
              <a:rPr lang="en-US" dirty="0">
                <a:latin typeface="Source Sans Pro" panose="020B0503030403020204" pitchFamily="34" charset="0"/>
                <a:ea typeface="Source Sans Pro" panose="020B0503030403020204" pitchFamily="34" charset="0"/>
              </a:rPr>
              <a:t>Individual County EMs will decide how they want townships to submit their damage information during PDAs. </a:t>
            </a:r>
          </a:p>
          <a:p>
            <a:pPr lvl="1"/>
            <a:r>
              <a:rPr lang="en-US" dirty="0">
                <a:latin typeface="Source Sans Pro" panose="020B0503030403020204" pitchFamily="34" charset="0"/>
                <a:ea typeface="Source Sans Pro" panose="020B0503030403020204" pitchFamily="34" charset="0"/>
              </a:rPr>
              <a:t>Townships may be given the option to set up user accounts in Crisis Track and report damages through their account.</a:t>
            </a:r>
          </a:p>
          <a:p>
            <a:pPr lvl="1"/>
            <a:r>
              <a:rPr lang="en-US" dirty="0">
                <a:latin typeface="Source Sans Pro" panose="020B0503030403020204" pitchFamily="34" charset="0"/>
                <a:ea typeface="Source Sans Pro" panose="020B0503030403020204" pitchFamily="34" charset="0"/>
              </a:rPr>
              <a:t>EMs may send out a link to a self-report form and townships can submit their damages through the link.</a:t>
            </a:r>
          </a:p>
          <a:p>
            <a:pPr lvl="1"/>
            <a:r>
              <a:rPr lang="en-US" dirty="0">
                <a:latin typeface="Source Sans Pro" panose="020B0503030403020204" pitchFamily="34" charset="0"/>
                <a:ea typeface="Source Sans Pro" panose="020B0503030403020204" pitchFamily="34" charset="0"/>
              </a:rPr>
              <a:t>Damages submitted through Crisis Track can be used to fill out your damage inventory in Grants Portal.</a:t>
            </a:r>
          </a:p>
          <a:p>
            <a:endParaRPr lang="en-US" dirty="0">
              <a:latin typeface="Source Sans Pro" panose="020B0503030403020204" pitchFamily="34" charset="0"/>
              <a:ea typeface="Source Sans Pro" panose="020B0503030403020204" pitchFamily="34" charset="0"/>
            </a:endParaRPr>
          </a:p>
        </p:txBody>
      </p:sp>
      <p:sp>
        <p:nvSpPr>
          <p:cNvPr id="2" name="Content Placeholder 1">
            <a:extLst>
              <a:ext uri="{FF2B5EF4-FFF2-40B4-BE49-F238E27FC236}">
                <a16:creationId xmlns:a16="http://schemas.microsoft.com/office/drawing/2014/main" id="{4C0B1BEC-CDFF-B2B5-B440-4B365E06D6D1}"/>
              </a:ext>
            </a:extLst>
          </p:cNvPr>
          <p:cNvSpPr>
            <a:spLocks noGrp="1"/>
          </p:cNvSpPr>
          <p:nvPr>
            <p:ph sz="quarter" idx="13"/>
          </p:nvPr>
        </p:nvSpPr>
        <p:spPr>
          <a:xfrm>
            <a:off x="570368" y="563504"/>
            <a:ext cx="7901106" cy="683405"/>
          </a:xfrm>
        </p:spPr>
        <p:txBody>
          <a:bodyPr/>
          <a:lstStyle/>
          <a:p>
            <a:r>
              <a:rPr lang="en-US" dirty="0">
                <a:latin typeface="Source Sans Pro" panose="020B0503030403020204" pitchFamily="34" charset="0"/>
                <a:ea typeface="Source Sans Pro" panose="020B0503030403020204" pitchFamily="34" charset="0"/>
              </a:rPr>
              <a:t>Public Assistance – Looking Ahead</a:t>
            </a:r>
          </a:p>
        </p:txBody>
      </p:sp>
      <p:sp>
        <p:nvSpPr>
          <p:cNvPr id="4" name="Slide Number Placeholder 3">
            <a:extLst>
              <a:ext uri="{FF2B5EF4-FFF2-40B4-BE49-F238E27FC236}">
                <a16:creationId xmlns:a16="http://schemas.microsoft.com/office/drawing/2014/main" id="{F9725040-67CA-4F23-B6A7-BFDF7C3ADB92}"/>
              </a:ext>
            </a:extLst>
          </p:cNvPr>
          <p:cNvSpPr>
            <a:spLocks noGrp="1"/>
          </p:cNvSpPr>
          <p:nvPr>
            <p:ph type="sldNum" sz="quarter" idx="14"/>
          </p:nvPr>
        </p:nvSpPr>
        <p:spPr>
          <a:xfrm>
            <a:off x="7010400" y="6492875"/>
            <a:ext cx="2133600" cy="365125"/>
          </a:xfrm>
          <a:prstGeom prst="rect">
            <a:avLst/>
          </a:prstGeom>
        </p:spPr>
        <p:txBody>
          <a:bodyPr/>
          <a:lstStyle/>
          <a:p>
            <a:fld id="{5DFF13A9-1037-4D5A-A349-B944681F0EB5}" type="slidenum">
              <a:rPr lang="en-US" smtClean="0"/>
              <a:pPr/>
              <a:t>6</a:t>
            </a:fld>
            <a:endParaRPr lang="en-US" dirty="0"/>
          </a:p>
        </p:txBody>
      </p:sp>
    </p:spTree>
    <p:extLst>
      <p:ext uri="{BB962C8B-B14F-4D97-AF65-F5344CB8AC3E}">
        <p14:creationId xmlns:p14="http://schemas.microsoft.com/office/powerpoint/2010/main" val="1767459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7F122348-D81E-6B00-DB6C-6257F1751719}"/>
              </a:ext>
            </a:extLst>
          </p:cNvPr>
          <p:cNvSpPr>
            <a:spLocks noGrp="1"/>
          </p:cNvSpPr>
          <p:nvPr>
            <p:ph idx="1"/>
          </p:nvPr>
        </p:nvSpPr>
        <p:spPr>
          <a:xfrm>
            <a:off x="457200" y="1442852"/>
            <a:ext cx="8229600" cy="4625439"/>
          </a:xfrm>
          <a:prstGeom prst="rect">
            <a:avLst/>
          </a:prstGeom>
        </p:spPr>
        <p:txBody>
          <a:bodyPr/>
          <a:lstStyle/>
          <a:p>
            <a:r>
              <a:rPr lang="en-US" dirty="0">
                <a:latin typeface="Source Sans Pro" panose="020B0503030403020204" pitchFamily="34" charset="0"/>
                <a:ea typeface="Source Sans Pro" panose="020B0503030403020204" pitchFamily="34" charset="0"/>
              </a:rPr>
              <a:t>Crisis Track can be accessed on your computer or mobile device; on-line or using the Crisis Track app.</a:t>
            </a:r>
          </a:p>
          <a:p>
            <a:r>
              <a:rPr lang="en-US" dirty="0">
                <a:latin typeface="Source Sans Pro" panose="020B0503030403020204" pitchFamily="34" charset="0"/>
                <a:ea typeface="Source Sans Pro" panose="020B0503030403020204" pitchFamily="34" charset="0"/>
              </a:rPr>
              <a:t>Trainings for Crisis Track will be held throughout the State in 2024.</a:t>
            </a:r>
          </a:p>
          <a:p>
            <a:pPr lvl="1"/>
            <a:r>
              <a:rPr lang="en-US" dirty="0">
                <a:latin typeface="Source Sans Pro" panose="020B0503030403020204" pitchFamily="34" charset="0"/>
                <a:ea typeface="Source Sans Pro" panose="020B0503030403020204" pitchFamily="34" charset="0"/>
              </a:rPr>
              <a:t>Your County EM will let you know about upcoming trainings that you can attend.</a:t>
            </a:r>
          </a:p>
          <a:p>
            <a:r>
              <a:rPr lang="en-US" dirty="0">
                <a:latin typeface="Source Sans Pro" panose="020B0503030403020204" pitchFamily="34" charset="0"/>
                <a:ea typeface="Source Sans Pro" panose="020B0503030403020204" pitchFamily="34" charset="0"/>
              </a:rPr>
              <a:t>SD OEM will have information about Crisis Track posted on the DPS website for anyone who would like to learn more about the software. </a:t>
            </a:r>
            <a:r>
              <a:rPr lang="en-US" sz="2400" dirty="0">
                <a:latin typeface="Source Sans Pro" panose="020B0503030403020204" pitchFamily="34" charset="0"/>
                <a:ea typeface="Source Sans Pro" panose="020B0503030403020204" pitchFamily="34" charset="0"/>
                <a:hlinkClick r:id="rId3"/>
              </a:rPr>
              <a:t>https://dps.sd.gov/emergency-services/emergency-management/recovery/crisis-track</a:t>
            </a:r>
            <a:r>
              <a:rPr lang="en-US" sz="2400" dirty="0">
                <a:latin typeface="Source Sans Pro" panose="020B0503030403020204" pitchFamily="34" charset="0"/>
                <a:ea typeface="Source Sans Pro" panose="020B0503030403020204" pitchFamily="34" charset="0"/>
              </a:rPr>
              <a:t> </a:t>
            </a:r>
          </a:p>
          <a:p>
            <a:pPr marL="0" indent="0">
              <a:buNone/>
            </a:pPr>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p:txBody>
      </p:sp>
      <p:sp>
        <p:nvSpPr>
          <p:cNvPr id="2" name="Content Placeholder 1">
            <a:extLst>
              <a:ext uri="{FF2B5EF4-FFF2-40B4-BE49-F238E27FC236}">
                <a16:creationId xmlns:a16="http://schemas.microsoft.com/office/drawing/2014/main" id="{4C0B1BEC-CDFF-B2B5-B440-4B365E06D6D1}"/>
              </a:ext>
            </a:extLst>
          </p:cNvPr>
          <p:cNvSpPr>
            <a:spLocks noGrp="1"/>
          </p:cNvSpPr>
          <p:nvPr>
            <p:ph sz="quarter" idx="13"/>
          </p:nvPr>
        </p:nvSpPr>
        <p:spPr>
          <a:xfrm>
            <a:off x="570368" y="563504"/>
            <a:ext cx="7901106" cy="683405"/>
          </a:xfrm>
        </p:spPr>
        <p:txBody>
          <a:bodyPr/>
          <a:lstStyle/>
          <a:p>
            <a:r>
              <a:rPr lang="en-US" dirty="0">
                <a:latin typeface="Source Sans Pro" panose="020B0503030403020204" pitchFamily="34" charset="0"/>
                <a:ea typeface="Source Sans Pro" panose="020B0503030403020204" pitchFamily="34" charset="0"/>
              </a:rPr>
              <a:t>Public Assistance – Looking Ahead</a:t>
            </a:r>
          </a:p>
        </p:txBody>
      </p:sp>
      <p:sp>
        <p:nvSpPr>
          <p:cNvPr id="4" name="Slide Number Placeholder 3">
            <a:extLst>
              <a:ext uri="{FF2B5EF4-FFF2-40B4-BE49-F238E27FC236}">
                <a16:creationId xmlns:a16="http://schemas.microsoft.com/office/drawing/2014/main" id="{F9725040-67CA-4F23-B6A7-BFDF7C3ADB92}"/>
              </a:ext>
            </a:extLst>
          </p:cNvPr>
          <p:cNvSpPr>
            <a:spLocks noGrp="1"/>
          </p:cNvSpPr>
          <p:nvPr>
            <p:ph type="sldNum" sz="quarter" idx="14"/>
          </p:nvPr>
        </p:nvSpPr>
        <p:spPr>
          <a:xfrm>
            <a:off x="7010400" y="6492875"/>
            <a:ext cx="2133600" cy="365125"/>
          </a:xfrm>
          <a:prstGeom prst="rect">
            <a:avLst/>
          </a:prstGeom>
        </p:spPr>
        <p:txBody>
          <a:bodyPr/>
          <a:lstStyle/>
          <a:p>
            <a:fld id="{5DFF13A9-1037-4D5A-A349-B944681F0EB5}" type="slidenum">
              <a:rPr lang="en-US" smtClean="0"/>
              <a:pPr/>
              <a:t>7</a:t>
            </a:fld>
            <a:endParaRPr lang="en-US" dirty="0"/>
          </a:p>
        </p:txBody>
      </p:sp>
    </p:spTree>
    <p:extLst>
      <p:ext uri="{BB962C8B-B14F-4D97-AF65-F5344CB8AC3E}">
        <p14:creationId xmlns:p14="http://schemas.microsoft.com/office/powerpoint/2010/main" val="3572493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7F122348-D81E-6B00-DB6C-6257F1751719}"/>
              </a:ext>
            </a:extLst>
          </p:cNvPr>
          <p:cNvSpPr>
            <a:spLocks noGrp="1"/>
          </p:cNvSpPr>
          <p:nvPr>
            <p:ph idx="1"/>
          </p:nvPr>
        </p:nvSpPr>
        <p:spPr>
          <a:xfrm>
            <a:off x="457200" y="1442852"/>
            <a:ext cx="8229600" cy="4625439"/>
          </a:xfrm>
          <a:prstGeom prst="rect">
            <a:avLst/>
          </a:prstGeom>
        </p:spPr>
        <p:txBody>
          <a:bodyPr/>
          <a:lstStyle/>
          <a:p>
            <a:r>
              <a:rPr lang="en-US" dirty="0">
                <a:latin typeface="Source Sans Pro" panose="020B0503030403020204" pitchFamily="34" charset="0"/>
                <a:ea typeface="Source Sans Pro" panose="020B0503030403020204" pitchFamily="34" charset="0"/>
              </a:rPr>
              <a:t>New thresholds are in effect for any disasters declared after 10/1/2023.</a:t>
            </a:r>
          </a:p>
          <a:p>
            <a:pPr lvl="1"/>
            <a:r>
              <a:rPr lang="en-US" dirty="0">
                <a:latin typeface="Source Sans Pro" panose="020B0503030403020204" pitchFamily="34" charset="0"/>
                <a:ea typeface="Source Sans Pro" panose="020B0503030403020204" pitchFamily="34" charset="0"/>
              </a:rPr>
              <a:t>Minimum project threshold is now $3,900</a:t>
            </a:r>
          </a:p>
          <a:p>
            <a:pPr lvl="1"/>
            <a:r>
              <a:rPr lang="en-US" dirty="0">
                <a:latin typeface="Source Sans Pro" panose="020B0503030403020204" pitchFamily="34" charset="0"/>
                <a:ea typeface="Source Sans Pro" panose="020B0503030403020204" pitchFamily="34" charset="0"/>
              </a:rPr>
              <a:t>Large project threshold is now $1,037,000</a:t>
            </a:r>
          </a:p>
          <a:p>
            <a:pPr lvl="1"/>
            <a:r>
              <a:rPr lang="en-US" dirty="0">
                <a:latin typeface="Source Sans Pro" panose="020B0503030403020204" pitchFamily="34" charset="0"/>
                <a:ea typeface="Source Sans Pro" panose="020B0503030403020204" pitchFamily="34" charset="0"/>
              </a:rPr>
              <a:t>Per capita indicator for Counties is $4.60</a:t>
            </a:r>
          </a:p>
          <a:p>
            <a:pPr lvl="1"/>
            <a:r>
              <a:rPr lang="en-US" dirty="0">
                <a:latin typeface="Source Sans Pro" panose="020B0503030403020204" pitchFamily="34" charset="0"/>
                <a:ea typeface="Source Sans Pro" panose="020B0503030403020204" pitchFamily="34" charset="0"/>
              </a:rPr>
              <a:t>The Statewide disaster threshold is now $1,631,467.28 ($1.84 per capita)</a:t>
            </a:r>
          </a:p>
          <a:p>
            <a:r>
              <a:rPr lang="en-US" dirty="0">
                <a:latin typeface="Source Sans Pro" panose="020B0503030403020204" pitchFamily="34" charset="0"/>
                <a:ea typeface="Source Sans Pro" panose="020B0503030403020204" pitchFamily="34" charset="0"/>
              </a:rPr>
              <a:t>Visit the Public Assistance page on the DPS website to learn more: </a:t>
            </a:r>
            <a:r>
              <a:rPr lang="en-US" dirty="0">
                <a:latin typeface="Source Sans Pro" panose="020B0503030403020204" pitchFamily="34" charset="0"/>
                <a:ea typeface="Source Sans Pro" panose="020B0503030403020204" pitchFamily="34" charset="0"/>
                <a:hlinkClick r:id="rId3"/>
              </a:rPr>
              <a:t>https://dps.sd.gov/emergency-services/emergency-management/recovery/public-assistance</a:t>
            </a:r>
            <a:r>
              <a:rPr lang="en-US" dirty="0">
                <a:latin typeface="Source Sans Pro" panose="020B0503030403020204" pitchFamily="34" charset="0"/>
                <a:ea typeface="Source Sans Pro" panose="020B0503030403020204" pitchFamily="34" charset="0"/>
              </a:rPr>
              <a:t> </a:t>
            </a:r>
          </a:p>
          <a:p>
            <a:endParaRPr lang="en-US" dirty="0">
              <a:latin typeface="Source Sans Pro" panose="020B0503030403020204" pitchFamily="34" charset="0"/>
              <a:ea typeface="Source Sans Pro" panose="020B0503030403020204" pitchFamily="34" charset="0"/>
            </a:endParaRPr>
          </a:p>
          <a:p>
            <a:pPr marL="0" indent="0">
              <a:buNone/>
            </a:pPr>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p:txBody>
      </p:sp>
      <p:sp>
        <p:nvSpPr>
          <p:cNvPr id="2" name="Content Placeholder 1">
            <a:extLst>
              <a:ext uri="{FF2B5EF4-FFF2-40B4-BE49-F238E27FC236}">
                <a16:creationId xmlns:a16="http://schemas.microsoft.com/office/drawing/2014/main" id="{4C0B1BEC-CDFF-B2B5-B440-4B365E06D6D1}"/>
              </a:ext>
            </a:extLst>
          </p:cNvPr>
          <p:cNvSpPr>
            <a:spLocks noGrp="1"/>
          </p:cNvSpPr>
          <p:nvPr>
            <p:ph sz="quarter" idx="13"/>
          </p:nvPr>
        </p:nvSpPr>
        <p:spPr>
          <a:xfrm>
            <a:off x="570368" y="563504"/>
            <a:ext cx="7901106" cy="683405"/>
          </a:xfrm>
        </p:spPr>
        <p:txBody>
          <a:bodyPr/>
          <a:lstStyle/>
          <a:p>
            <a:r>
              <a:rPr lang="en-US" dirty="0">
                <a:latin typeface="Source Sans Pro" panose="020B0503030403020204" pitchFamily="34" charset="0"/>
                <a:ea typeface="Source Sans Pro" panose="020B0503030403020204" pitchFamily="34" charset="0"/>
              </a:rPr>
              <a:t>Public Assistance – Looking Ahead</a:t>
            </a:r>
          </a:p>
        </p:txBody>
      </p:sp>
      <p:sp>
        <p:nvSpPr>
          <p:cNvPr id="4" name="Slide Number Placeholder 3">
            <a:extLst>
              <a:ext uri="{FF2B5EF4-FFF2-40B4-BE49-F238E27FC236}">
                <a16:creationId xmlns:a16="http://schemas.microsoft.com/office/drawing/2014/main" id="{F9725040-67CA-4F23-B6A7-BFDF7C3ADB92}"/>
              </a:ext>
            </a:extLst>
          </p:cNvPr>
          <p:cNvSpPr>
            <a:spLocks noGrp="1"/>
          </p:cNvSpPr>
          <p:nvPr>
            <p:ph type="sldNum" sz="quarter" idx="14"/>
          </p:nvPr>
        </p:nvSpPr>
        <p:spPr>
          <a:xfrm>
            <a:off x="7010400" y="6492875"/>
            <a:ext cx="2133600" cy="365125"/>
          </a:xfrm>
          <a:prstGeom prst="rect">
            <a:avLst/>
          </a:prstGeom>
        </p:spPr>
        <p:txBody>
          <a:bodyPr/>
          <a:lstStyle/>
          <a:p>
            <a:fld id="{5DFF13A9-1037-4D5A-A349-B944681F0EB5}" type="slidenum">
              <a:rPr lang="en-US" smtClean="0"/>
              <a:pPr/>
              <a:t>8</a:t>
            </a:fld>
            <a:endParaRPr lang="en-US" dirty="0"/>
          </a:p>
        </p:txBody>
      </p:sp>
    </p:spTree>
    <p:extLst>
      <p:ext uri="{BB962C8B-B14F-4D97-AF65-F5344CB8AC3E}">
        <p14:creationId xmlns:p14="http://schemas.microsoft.com/office/powerpoint/2010/main" val="915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B2B757C-D669-422D-957C-E9D98DCDACEC}"/>
              </a:ext>
            </a:extLst>
          </p:cNvPr>
          <p:cNvSpPr>
            <a:spLocks noGrp="1"/>
          </p:cNvSpPr>
          <p:nvPr>
            <p:ph idx="1"/>
          </p:nvPr>
        </p:nvSpPr>
        <p:spPr>
          <a:prstGeom prst="rect">
            <a:avLst/>
          </a:prstGeom>
        </p:spPr>
        <p:txBody>
          <a:bodyPr/>
          <a:lstStyle/>
          <a:p>
            <a:pPr marL="0" indent="0">
              <a:buNone/>
            </a:pPr>
            <a:r>
              <a:rPr lang="en-US" sz="2400" b="1" dirty="0"/>
              <a:t>South Dakota Office of Emergency Management</a:t>
            </a:r>
          </a:p>
          <a:p>
            <a:pPr lvl="1"/>
            <a:r>
              <a:rPr lang="en-US" sz="2000" dirty="0"/>
              <a:t>Dustin Hight - Recovery Team Leader</a:t>
            </a:r>
          </a:p>
          <a:p>
            <a:pPr lvl="1"/>
            <a:endParaRPr lang="en-US" sz="2000" dirty="0"/>
          </a:p>
          <a:p>
            <a:pPr lvl="1"/>
            <a:r>
              <a:rPr lang="en-US" sz="2000" dirty="0"/>
              <a:t>Amanda VanderPlaats - Public Assistance Coordinator</a:t>
            </a:r>
          </a:p>
          <a:p>
            <a:pPr lvl="1"/>
            <a:endParaRPr lang="en-US" sz="2000" dirty="0"/>
          </a:p>
          <a:p>
            <a:pPr lvl="1"/>
            <a:r>
              <a:rPr lang="en-US" sz="2000" dirty="0"/>
              <a:t>Dale </a:t>
            </a:r>
            <a:r>
              <a:rPr lang="en-US" sz="2000" dirty="0" err="1"/>
              <a:t>Farmen</a:t>
            </a:r>
            <a:r>
              <a:rPr lang="en-US" sz="2000" dirty="0"/>
              <a:t> - Public Assistance Coordinator</a:t>
            </a:r>
          </a:p>
          <a:p>
            <a:pPr lvl="1"/>
            <a:endParaRPr lang="en-US" sz="2000" dirty="0"/>
          </a:p>
          <a:p>
            <a:pPr lvl="1"/>
            <a:r>
              <a:rPr lang="en-US" sz="2000" dirty="0"/>
              <a:t>Colby Jensen - Public Assistance Coordinator</a:t>
            </a:r>
          </a:p>
          <a:p>
            <a:pPr lvl="1"/>
            <a:endParaRPr lang="en-US" sz="2000" dirty="0"/>
          </a:p>
          <a:p>
            <a:r>
              <a:rPr lang="en-US" sz="2400" dirty="0"/>
              <a:t>Call </a:t>
            </a:r>
            <a:r>
              <a:rPr lang="en-US" sz="2400" b="1" dirty="0"/>
              <a:t>(605) 773-3231 </a:t>
            </a:r>
            <a:r>
              <a:rPr lang="en-US" sz="2400" dirty="0"/>
              <a:t>with any questions!</a:t>
            </a:r>
          </a:p>
          <a:p>
            <a:endParaRPr lang="en-US" dirty="0"/>
          </a:p>
        </p:txBody>
      </p:sp>
      <p:sp>
        <p:nvSpPr>
          <p:cNvPr id="5" name="Content Placeholder 4">
            <a:extLst>
              <a:ext uri="{FF2B5EF4-FFF2-40B4-BE49-F238E27FC236}">
                <a16:creationId xmlns:a16="http://schemas.microsoft.com/office/drawing/2014/main" id="{2F7699A4-78BF-47EC-0A30-07F2E9440FC9}"/>
              </a:ext>
            </a:extLst>
          </p:cNvPr>
          <p:cNvSpPr>
            <a:spLocks noGrp="1"/>
          </p:cNvSpPr>
          <p:nvPr>
            <p:ph sz="quarter" idx="13"/>
          </p:nvPr>
        </p:nvSpPr>
        <p:spPr>
          <a:prstGeom prst="rect">
            <a:avLst/>
          </a:prstGeom>
        </p:spPr>
        <p:txBody>
          <a:bodyPr/>
          <a:lstStyle/>
          <a:p>
            <a:r>
              <a:rPr lang="en-US" dirty="0"/>
              <a:t>Any Questions?</a:t>
            </a:r>
          </a:p>
        </p:txBody>
      </p:sp>
      <p:sp>
        <p:nvSpPr>
          <p:cNvPr id="3" name="Slide Number Placeholder 2">
            <a:extLst>
              <a:ext uri="{FF2B5EF4-FFF2-40B4-BE49-F238E27FC236}">
                <a16:creationId xmlns:a16="http://schemas.microsoft.com/office/drawing/2014/main" id="{FD741B93-CDA6-4E34-B836-27682C7BDB1A}"/>
              </a:ext>
            </a:extLst>
          </p:cNvPr>
          <p:cNvSpPr>
            <a:spLocks noGrp="1"/>
          </p:cNvSpPr>
          <p:nvPr>
            <p:ph type="sldNum" sz="quarter" idx="14"/>
          </p:nvPr>
        </p:nvSpPr>
        <p:spPr>
          <a:xfrm>
            <a:off x="7010400" y="6492875"/>
            <a:ext cx="2133600" cy="365125"/>
          </a:xfrm>
          <a:prstGeom prst="rect">
            <a:avLst/>
          </a:prstGeom>
        </p:spPr>
        <p:txBody>
          <a:bodyPr/>
          <a:lstStyle/>
          <a:p>
            <a:fld id="{5DFF13A9-1037-4D5A-A349-B944681F0EB5}" type="slidenum">
              <a:rPr lang="en-US" smtClean="0"/>
              <a:pPr/>
              <a:t>9</a:t>
            </a:fld>
            <a:endParaRPr lang="en-US" dirty="0"/>
          </a:p>
        </p:txBody>
      </p:sp>
    </p:spTree>
    <p:extLst>
      <p:ext uri="{BB962C8B-B14F-4D97-AF65-F5344CB8AC3E}">
        <p14:creationId xmlns:p14="http://schemas.microsoft.com/office/powerpoint/2010/main" val="1928476706"/>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908</TotalTime>
  <Words>1699</Words>
  <Application>Microsoft Office PowerPoint</Application>
  <PresentationFormat>On-screen Show (4:3)</PresentationFormat>
  <Paragraphs>76</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Source Sans Pro</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Miller, Allan</dc:creator>
  <cp:lastModifiedBy>SDATAT Towns and Townships</cp:lastModifiedBy>
  <cp:revision>41</cp:revision>
  <dcterms:created xsi:type="dcterms:W3CDTF">2021-02-25T18:55:09Z</dcterms:created>
  <dcterms:modified xsi:type="dcterms:W3CDTF">2023-12-13T17:24:27Z</dcterms:modified>
</cp:coreProperties>
</file>