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sldIdLst>
    <p:sldId id="256" r:id="rId2"/>
    <p:sldId id="257" r:id="rId3"/>
    <p:sldId id="259" r:id="rId4"/>
    <p:sldId id="258" r:id="rId5"/>
    <p:sldId id="265" r:id="rId6"/>
    <p:sldId id="266" r:id="rId7"/>
    <p:sldId id="267" r:id="rId8"/>
    <p:sldId id="269" r:id="rId9"/>
    <p:sldId id="270" r:id="rId10"/>
    <p:sldId id="264" r:id="rId11"/>
    <p:sldId id="260" r:id="rId12"/>
    <p:sldId id="262"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1715961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3562090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63000F-90A2-4232-AC31-63B3BB8B878D}"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7924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846808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63000F-90A2-4232-AC31-63B3BB8B878D}"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4281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3227405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2647989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2811692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3907538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307347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1618378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422803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2433652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771672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25584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42711D-5AAF-475D-8840-DFF5D005A0A0}" type="datetimeFigureOut">
              <a:rPr lang="en-US" smtClean="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63000F-90A2-4232-AC31-63B3BB8B878D}" type="slidenum">
              <a:rPr lang="en-US" smtClean="0"/>
              <a:t>‹#›</a:t>
            </a:fld>
            <a:endParaRPr lang="en-US" dirty="0"/>
          </a:p>
        </p:txBody>
      </p:sp>
    </p:spTree>
    <p:extLst>
      <p:ext uri="{BB962C8B-B14F-4D97-AF65-F5344CB8AC3E}">
        <p14:creationId xmlns:p14="http://schemas.microsoft.com/office/powerpoint/2010/main" val="4214388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442711D-5AAF-475D-8840-DFF5D005A0A0}" type="datetimeFigureOut">
              <a:rPr lang="en-US" smtClean="0"/>
              <a:t>11/30/2022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E63000F-90A2-4232-AC31-63B3BB8B878D}" type="slidenum">
              <a:rPr lang="en-US" smtClean="0"/>
              <a:t>‹#›</a:t>
            </a:fld>
            <a:endParaRPr lang="en-US" dirty="0"/>
          </a:p>
        </p:txBody>
      </p:sp>
    </p:spTree>
    <p:extLst>
      <p:ext uri="{BB962C8B-B14F-4D97-AF65-F5344CB8AC3E}">
        <p14:creationId xmlns:p14="http://schemas.microsoft.com/office/powerpoint/2010/main" val="336865110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dlegislature.gov/Statutes/Codified_Laws/2037163" TargetMode="External"/><Relationship Id="rId2" Type="http://schemas.openxmlformats.org/officeDocument/2006/relationships/hyperlink" Target="https://sdlegislature.gov/Statutes/Codified_Laws/2052904" TargetMode="External"/><Relationship Id="rId1" Type="http://schemas.openxmlformats.org/officeDocument/2006/relationships/slideLayout" Target="../slideLayouts/slideLayout2.xml"/><Relationship Id="rId6" Type="http://schemas.openxmlformats.org/officeDocument/2006/relationships/hyperlink" Target="https://sdlegislature.gov/Statutes/Codified_Laws/DisplayStatute.aspx?Type=Statute&amp;Statute=31-12A-1.2" TargetMode="External"/><Relationship Id="rId5" Type="http://schemas.openxmlformats.org/officeDocument/2006/relationships/hyperlink" Target="https://sdlegislature.gov/Statutes/Codified_Laws/2036496" TargetMode="External"/><Relationship Id="rId4" Type="http://schemas.openxmlformats.org/officeDocument/2006/relationships/hyperlink" Target="https://sdlegislature.gov/Statutes/Codified_Laws/2052902"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dlegislature.gov/Statutes/Codified_Laws/203162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dlegislature.gov/Statutes/Codified_Laws/DisplayStatute.aspx?Type=Statute&amp;Statute=32-11-9" TargetMode="External"/><Relationship Id="rId2" Type="http://schemas.openxmlformats.org/officeDocument/2006/relationships/hyperlink" Target="https://sdlegislature.gov/Statutes/Codified_Laws/DisplayStatute.aspx?Type=Statute&amp;Statute=32-11-5" TargetMode="External"/><Relationship Id="rId1" Type="http://schemas.openxmlformats.org/officeDocument/2006/relationships/slideLayout" Target="../slideLayouts/slideLayout2.xml"/><Relationship Id="rId5" Type="http://schemas.openxmlformats.org/officeDocument/2006/relationships/hyperlink" Target="https://sdlegislature.gov/Statutes/Codified_Laws/DisplayStatute.aspx?Type=Statute&amp;Statute=32-11-7" TargetMode="External"/><Relationship Id="rId4" Type="http://schemas.openxmlformats.org/officeDocument/2006/relationships/hyperlink" Target="https://sdlegislature.gov/Statutes/Codified_Laws/DisplayStatute.aspx?Type=Statute&amp;Statute=32-11-6"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sdlegislature.gov/Statutes/Codified_Laws/DisplayStatute.aspx?Type=Statute&amp;Statute=32-5A-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dlegislature.gov/Statutes?Statute=31-31-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dlegislature.gov/Statutes/Codified_Laws/DisplayStatute.aspx?Type=Statute&amp;Statute=31-13-15" TargetMode="External"/><Relationship Id="rId2" Type="http://schemas.openxmlformats.org/officeDocument/2006/relationships/hyperlink" Target="https://sdlegislature.gov/Statutes/Codified_Laws/DisplayStatute.aspx?Type=Statute&amp;Statute=31-12A-1" TargetMode="External"/><Relationship Id="rId1" Type="http://schemas.openxmlformats.org/officeDocument/2006/relationships/slideLayout" Target="../slideLayouts/slideLayout2.xml"/><Relationship Id="rId5" Type="http://schemas.openxmlformats.org/officeDocument/2006/relationships/hyperlink" Target="https://sdlegislature.gov/Statutes/Codified_Laws/DisplayStatute.aspx?Type=Statute&amp;Statute=31-13-16" TargetMode="External"/><Relationship Id="rId4" Type="http://schemas.openxmlformats.org/officeDocument/2006/relationships/hyperlink" Target="https://sdlegislature.gov/Statutes/Codified_Laws/DisplayStatute.aspx?Type=Statute&amp;Statute=31-13-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4C987-B290-453D-AE6C-FFB66F71ADA9}"/>
              </a:ext>
            </a:extLst>
          </p:cNvPr>
          <p:cNvSpPr>
            <a:spLocks noGrp="1"/>
          </p:cNvSpPr>
          <p:nvPr>
            <p:ph type="ctrTitle"/>
          </p:nvPr>
        </p:nvSpPr>
        <p:spPr>
          <a:xfrm>
            <a:off x="1524000" y="1320851"/>
            <a:ext cx="9144000" cy="3778411"/>
          </a:xfrm>
          <a:ln>
            <a:solidFill>
              <a:schemeClr val="tx1"/>
            </a:solidFill>
          </a:ln>
        </p:spPr>
        <p:txBody>
          <a:bodyPr>
            <a:normAutofit fontScale="90000"/>
          </a:bodyPr>
          <a:lstStyle/>
          <a:p>
            <a:br>
              <a:rPr lang="en-US" dirty="0"/>
            </a:br>
            <a:br>
              <a:rPr lang="en-US" dirty="0"/>
            </a:br>
            <a:r>
              <a:rPr lang="en-US" dirty="0"/>
              <a:t>SD Towns and Townships</a:t>
            </a:r>
            <a:br>
              <a:rPr lang="en-US" dirty="0"/>
            </a:br>
            <a:br>
              <a:rPr lang="en-US" dirty="0"/>
            </a:br>
            <a:r>
              <a:rPr lang="en-US" dirty="0"/>
              <a:t>Overview of:</a:t>
            </a:r>
            <a:br>
              <a:rPr lang="en-US" dirty="0"/>
            </a:br>
            <a:r>
              <a:rPr lang="en-US" dirty="0"/>
              <a:t>	* Revenue Sources</a:t>
            </a:r>
            <a:br>
              <a:rPr lang="en-US" dirty="0"/>
            </a:br>
            <a:r>
              <a:rPr lang="en-US" dirty="0"/>
              <a:t>	* Special Assessments </a:t>
            </a:r>
            <a:br>
              <a:rPr lang="en-US" dirty="0"/>
            </a:br>
            <a:r>
              <a:rPr lang="en-US" dirty="0"/>
              <a:t>	* Road Districts</a:t>
            </a:r>
          </a:p>
        </p:txBody>
      </p:sp>
      <p:sp>
        <p:nvSpPr>
          <p:cNvPr id="3" name="Subtitle 2">
            <a:extLst>
              <a:ext uri="{FF2B5EF4-FFF2-40B4-BE49-F238E27FC236}">
                <a16:creationId xmlns:a16="http://schemas.microsoft.com/office/drawing/2014/main" id="{7FA95251-AF18-4F08-912C-1770C88AC37F}"/>
              </a:ext>
            </a:extLst>
          </p:cNvPr>
          <p:cNvSpPr>
            <a:spLocks noGrp="1"/>
          </p:cNvSpPr>
          <p:nvPr>
            <p:ph type="subTitle" idx="1"/>
          </p:nvPr>
        </p:nvSpPr>
        <p:spPr>
          <a:xfrm>
            <a:off x="1524000" y="5469622"/>
            <a:ext cx="9144000" cy="1155583"/>
          </a:xfrm>
        </p:spPr>
        <p:txBody>
          <a:bodyPr>
            <a:normAutofit lnSpcReduction="10000"/>
          </a:bodyPr>
          <a:lstStyle/>
          <a:p>
            <a:endParaRPr lang="en-US" dirty="0"/>
          </a:p>
          <a:p>
            <a:r>
              <a:rPr lang="en-US" dirty="0"/>
              <a:t>Ben Kyte</a:t>
            </a:r>
          </a:p>
          <a:p>
            <a:r>
              <a:rPr lang="en-US" dirty="0"/>
              <a:t>Minnehaha County Auditor</a:t>
            </a:r>
          </a:p>
        </p:txBody>
      </p:sp>
    </p:spTree>
    <p:extLst>
      <p:ext uri="{BB962C8B-B14F-4D97-AF65-F5344CB8AC3E}">
        <p14:creationId xmlns:p14="http://schemas.microsoft.com/office/powerpoint/2010/main" val="4121089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6ECF85C-A04E-4EE7-8361-ECC77C0CCC6A}"/>
              </a:ext>
            </a:extLst>
          </p:cNvPr>
          <p:cNvSpPr>
            <a:spLocks noGrp="1"/>
          </p:cNvSpPr>
          <p:nvPr>
            <p:ph type="title"/>
          </p:nvPr>
        </p:nvSpPr>
        <p:spPr>
          <a:xfrm>
            <a:off x="838200" y="134221"/>
            <a:ext cx="10515600" cy="1325563"/>
          </a:xfrm>
        </p:spPr>
        <p:txBody>
          <a:bodyPr>
            <a:normAutofit/>
          </a:bodyPr>
          <a:lstStyle/>
          <a:p>
            <a:pPr algn="ctr"/>
            <a:r>
              <a:rPr lang="en-US" sz="3600" dirty="0"/>
              <a:t>Towns and Townships</a:t>
            </a:r>
            <a:br>
              <a:rPr lang="en-US" sz="3600" dirty="0"/>
            </a:br>
            <a:r>
              <a:rPr lang="en-US" sz="3600" dirty="0"/>
              <a:t>Road Districts / Special Assessments</a:t>
            </a:r>
          </a:p>
        </p:txBody>
      </p:sp>
      <p:pic>
        <p:nvPicPr>
          <p:cNvPr id="4" name="Content Placeholder 3">
            <a:extLst>
              <a:ext uri="{FF2B5EF4-FFF2-40B4-BE49-F238E27FC236}">
                <a16:creationId xmlns:a16="http://schemas.microsoft.com/office/drawing/2014/main" id="{D5A705F1-BFD1-4E26-8A6C-69222E062203}"/>
              </a:ext>
            </a:extLst>
          </p:cNvPr>
          <p:cNvPicPr>
            <a:picLocks noGrp="1" noChangeAspect="1"/>
          </p:cNvPicPr>
          <p:nvPr>
            <p:ph idx="1"/>
          </p:nvPr>
        </p:nvPicPr>
        <p:blipFill>
          <a:blip r:embed="rId2"/>
          <a:stretch>
            <a:fillRect/>
          </a:stretch>
        </p:blipFill>
        <p:spPr>
          <a:xfrm>
            <a:off x="3338819" y="1862533"/>
            <a:ext cx="5612234" cy="4366319"/>
          </a:xfrm>
          <a:prstGeom prst="rect">
            <a:avLst/>
          </a:prstGeom>
        </p:spPr>
      </p:pic>
    </p:spTree>
    <p:extLst>
      <p:ext uri="{BB962C8B-B14F-4D97-AF65-F5344CB8AC3E}">
        <p14:creationId xmlns:p14="http://schemas.microsoft.com/office/powerpoint/2010/main" val="2751066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838200" y="134216"/>
            <a:ext cx="10515600" cy="1214294"/>
          </a:xfrm>
        </p:spPr>
        <p:txBody>
          <a:bodyPr>
            <a:normAutofit/>
          </a:bodyPr>
          <a:lstStyle/>
          <a:p>
            <a:pPr algn="ctr"/>
            <a:r>
              <a:rPr lang="en-US" sz="3600" dirty="0"/>
              <a:t>Towns and Townships</a:t>
            </a:r>
            <a:br>
              <a:rPr lang="en-US" sz="3600" dirty="0"/>
            </a:br>
            <a:r>
              <a:rPr lang="en-US" sz="3600" dirty="0"/>
              <a:t>Road Districts / Special Assessments</a:t>
            </a:r>
          </a:p>
        </p:txBody>
      </p:sp>
      <p:sp>
        <p:nvSpPr>
          <p:cNvPr id="3" name="Content Placeholder 2">
            <a:extLst>
              <a:ext uri="{FF2B5EF4-FFF2-40B4-BE49-F238E27FC236}">
                <a16:creationId xmlns:a16="http://schemas.microsoft.com/office/drawing/2014/main" id="{192336CF-8DFC-4D33-9C2E-54B10E809049}"/>
              </a:ext>
            </a:extLst>
          </p:cNvPr>
          <p:cNvSpPr>
            <a:spLocks noGrp="1"/>
          </p:cNvSpPr>
          <p:nvPr>
            <p:ph idx="1"/>
          </p:nvPr>
        </p:nvSpPr>
        <p:spPr>
          <a:xfrm>
            <a:off x="838200" y="1253331"/>
            <a:ext cx="10515600" cy="5286014"/>
          </a:xfrm>
        </p:spPr>
        <p:txBody>
          <a:bodyPr>
            <a:normAutofit fontScale="62500" lnSpcReduction="20000"/>
          </a:bodyPr>
          <a:lstStyle/>
          <a:p>
            <a:r>
              <a:rPr lang="en-US" b="1" dirty="0"/>
              <a:t>Codified Law that governs County Road Districts is Chapter 31-12A</a:t>
            </a:r>
          </a:p>
          <a:p>
            <a:pPr marL="0" indent="0">
              <a:buNone/>
            </a:pPr>
            <a:endParaRPr lang="en-US" b="1" dirty="0"/>
          </a:p>
          <a:p>
            <a:r>
              <a:rPr lang="en-US" b="1" dirty="0"/>
              <a:t>SPECIAL ASSESSMENTS (SA)</a:t>
            </a:r>
            <a:endParaRPr lang="en-US" dirty="0"/>
          </a:p>
          <a:p>
            <a:r>
              <a:rPr lang="en-US" dirty="0"/>
              <a:t>Authority is given to Road Districts to levy and making SA under </a:t>
            </a:r>
            <a:r>
              <a:rPr lang="en-US" u="sng" dirty="0">
                <a:hlinkClick r:id="rId2"/>
              </a:rPr>
              <a:t>SDCL 31-12A-25</a:t>
            </a:r>
            <a:r>
              <a:rPr lang="en-US" dirty="0"/>
              <a:t> . This statute states that making of SA shall be governed by the rules of </a:t>
            </a:r>
            <a:r>
              <a:rPr lang="en-US" u="sng" dirty="0">
                <a:hlinkClick r:id="rId3"/>
              </a:rPr>
              <a:t>Chapter 9-43</a:t>
            </a:r>
            <a:r>
              <a:rPr lang="en-US" dirty="0"/>
              <a:t> , which are the laws that cities use. </a:t>
            </a:r>
          </a:p>
          <a:p>
            <a:r>
              <a:rPr lang="en-US" dirty="0"/>
              <a:t>The </a:t>
            </a:r>
            <a:r>
              <a:rPr lang="en-US" b="1" dirty="0"/>
              <a:t>South Dakota Municipal League Guide to Special Assessments </a:t>
            </a:r>
            <a:r>
              <a:rPr lang="en-US" dirty="0"/>
              <a:t>has an substantial explanation of each step of the process of how a SA should be passed. The Flowchart is a pared down, more easily digestible version of the process. The important thing is that there are multiple steps that should be followed and if these steps are not met, then the SA may not be valid. Any time a tax process is questioned, the County Auditor should discuss with there States Attorney on whether or not they should accept the request. I would highly recommend the County Auditor ask for all documentation if there is ever any doubt whether something was implemented correctly. The onus is on the taxing district to prove that they have the authority to do a SA, as well that they followed all necessary steps. </a:t>
            </a:r>
          </a:p>
          <a:p>
            <a:r>
              <a:rPr lang="en-US" b="1" dirty="0"/>
              <a:t>REFERENDUM of SA</a:t>
            </a:r>
            <a:endParaRPr lang="en-US" dirty="0"/>
          </a:p>
          <a:p>
            <a:r>
              <a:rPr lang="en-US" dirty="0"/>
              <a:t>If a taxing district passes a SA after the public hearing, and the taxpayers of the district are against their decision, the taxpayers have a right to refer that decision to a vote. This can be found in </a:t>
            </a:r>
            <a:r>
              <a:rPr lang="en-US" u="sng" dirty="0">
                <a:hlinkClick r:id="rId4"/>
              </a:rPr>
              <a:t>SDCL 31-12A-23</a:t>
            </a:r>
            <a:r>
              <a:rPr lang="en-US" dirty="0"/>
              <a:t> , which states that a petition of 5% of the eligible voters of the district can refer any SA to a vote of the people. (I have attached a general example of a petition from Administrative Rule.) The petition must be filed with the clerk of the district within 20 days of the notice given to the landowners. </a:t>
            </a:r>
          </a:p>
          <a:p>
            <a:r>
              <a:rPr lang="en-US" dirty="0"/>
              <a:t> The requirements of an election from a referendum can be found under </a:t>
            </a:r>
            <a:r>
              <a:rPr lang="en-US" u="sng" dirty="0">
                <a:hlinkClick r:id="rId5"/>
              </a:rPr>
              <a:t>SDCL 9-20-11</a:t>
            </a:r>
            <a:r>
              <a:rPr lang="en-US" dirty="0"/>
              <a:t> . Within 10 days of receiving the petition, the board can call a special election. They must wait at least 30 days before having the actual election. </a:t>
            </a:r>
          </a:p>
          <a:p>
            <a:pPr marL="0" indent="0">
              <a:buNone/>
            </a:pPr>
            <a:r>
              <a:rPr lang="en-US" b="1" dirty="0"/>
              <a:t>ELIGIBLE VOTERS</a:t>
            </a:r>
            <a:endParaRPr lang="en-US" dirty="0"/>
          </a:p>
          <a:p>
            <a:r>
              <a:rPr lang="en-US" dirty="0"/>
              <a:t>Eligible voter and landowner for a road district is defined under SDCL </a:t>
            </a:r>
            <a:r>
              <a:rPr lang="en-US" dirty="0">
                <a:hlinkClick r:id="rId6"/>
              </a:rPr>
              <a:t>31-12A-1.2</a:t>
            </a:r>
            <a:r>
              <a:rPr lang="en-US" dirty="0"/>
              <a:t>. </a:t>
            </a:r>
          </a:p>
          <a:p>
            <a:r>
              <a:rPr lang="en-US" dirty="0"/>
              <a:t>Additional guidance regarding who can vote in a Road District election: </a:t>
            </a:r>
          </a:p>
          <a:p>
            <a:pPr lvl="0"/>
            <a:r>
              <a:rPr lang="en-US" u="sng" dirty="0"/>
              <a:t>What if a person owns more than one lot, parcel or tract?</a:t>
            </a:r>
            <a:r>
              <a:rPr lang="en-US" dirty="0"/>
              <a:t>  That person is only allowed one vote even if he/she owns more than one lot, parcel or tract.   Is the vote limited to one per person or one per person per lot? The vote is limited to one vote for one person who owns a lot(s), parcel(s) or tract(s). A voter can only vote once no matter if he/she owns multiple lots, parcels or tracts. </a:t>
            </a:r>
          </a:p>
          <a:p>
            <a:endParaRPr lang="en-US" dirty="0"/>
          </a:p>
        </p:txBody>
      </p:sp>
    </p:spTree>
    <p:extLst>
      <p:ext uri="{BB962C8B-B14F-4D97-AF65-F5344CB8AC3E}">
        <p14:creationId xmlns:p14="http://schemas.microsoft.com/office/powerpoint/2010/main" val="79866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838200" y="147781"/>
            <a:ext cx="10515600" cy="1066512"/>
          </a:xfrm>
        </p:spPr>
        <p:txBody>
          <a:bodyPr>
            <a:normAutofit fontScale="90000"/>
          </a:bodyPr>
          <a:lstStyle/>
          <a:p>
            <a:pPr algn="ctr"/>
            <a:r>
              <a:rPr lang="en-US" sz="3600" dirty="0"/>
              <a:t>Towns and Townships</a:t>
            </a:r>
            <a:br>
              <a:rPr lang="en-US" sz="3600" dirty="0"/>
            </a:br>
            <a:r>
              <a:rPr lang="en-US" sz="3600" dirty="0"/>
              <a:t>Special Assessments</a:t>
            </a:r>
          </a:p>
        </p:txBody>
      </p:sp>
      <p:sp>
        <p:nvSpPr>
          <p:cNvPr id="6" name="Content Placeholder 5">
            <a:extLst>
              <a:ext uri="{FF2B5EF4-FFF2-40B4-BE49-F238E27FC236}">
                <a16:creationId xmlns:a16="http://schemas.microsoft.com/office/drawing/2014/main" id="{984B9EE6-7405-405A-9D25-5A9AD457FD49}"/>
              </a:ext>
            </a:extLst>
          </p:cNvPr>
          <p:cNvSpPr>
            <a:spLocks noGrp="1"/>
          </p:cNvSpPr>
          <p:nvPr>
            <p:ph idx="1"/>
          </p:nvPr>
        </p:nvSpPr>
        <p:spPr>
          <a:xfrm>
            <a:off x="838200" y="1214294"/>
            <a:ext cx="10515600" cy="5389706"/>
          </a:xfrm>
        </p:spPr>
        <p:txBody>
          <a:bodyPr>
            <a:normAutofit lnSpcReduction="10000"/>
          </a:bodyPr>
          <a:lstStyle/>
          <a:p>
            <a:pPr lvl="0"/>
            <a:r>
              <a:rPr lang="en-US" sz="1500" u="sng" dirty="0"/>
              <a:t>Of course if it is only one vote per person, if a couple owns more than one lot, can they each vote once?</a:t>
            </a:r>
            <a:r>
              <a:rPr lang="en-US" sz="1500" dirty="0"/>
              <a:t> No, the couple will have to determine who will cast the one vote between them, even if they own multiple lots, parcels or tracts.</a:t>
            </a:r>
          </a:p>
          <a:p>
            <a:r>
              <a:rPr lang="en-US" sz="1500" dirty="0"/>
              <a:t> </a:t>
            </a:r>
            <a:r>
              <a:rPr lang="en-US" sz="1500" u="sng" dirty="0"/>
              <a:t>If a voter is selected to vote for a corporation or a minor, and if they own land in the area do they get to vote more than once?</a:t>
            </a:r>
            <a:r>
              <a:rPr lang="en-US" sz="1500" dirty="0"/>
              <a:t>  Yes.  That person can vote the proxy vote for a minor or the corporation and still cast a vote for himself/herself on the lot(s), parcel(s) or tract(s) he/she owns. As long as those lot(s), parcel(s)  or tract(s) are not the same for the person as they are for the corporation or minor.  </a:t>
            </a:r>
          </a:p>
          <a:p>
            <a:pPr marL="0" indent="0">
              <a:buNone/>
            </a:pPr>
            <a:r>
              <a:rPr lang="en-US" sz="1500" dirty="0"/>
              <a:t>Additional points:</a:t>
            </a:r>
          </a:p>
          <a:p>
            <a:r>
              <a:rPr lang="en-US" sz="1500" dirty="0"/>
              <a:t> Only landowners in that district can vote in the formation election or any subsequent election of a road district.  If a person rents property in the proposed or formed district, they cannot vote unless they are a landowner of land within that road district.  </a:t>
            </a:r>
          </a:p>
          <a:p>
            <a:pPr lvl="0"/>
            <a:r>
              <a:rPr lang="en-US" sz="1500" dirty="0"/>
              <a:t>If the same corporation owns multiple lots, parcels or tracts -  that corporation only gets one vote even though the corporation owns multiple lots.</a:t>
            </a:r>
          </a:p>
          <a:p>
            <a:pPr lvl="0"/>
            <a:r>
              <a:rPr lang="en-US" sz="1500" dirty="0"/>
              <a:t>If a person is a stockholder of a corporation who owns lot A, and in a partnership with a corporation that owns lot B, and a stock holder in a corporation that owns lot C – there would be 3 votes available and one person can be designated to vote all three of those votes. </a:t>
            </a:r>
          </a:p>
          <a:p>
            <a:pPr lvl="0"/>
            <a:r>
              <a:rPr lang="en-US" sz="1500" dirty="0"/>
              <a:t>SDCL 12-26-8 does not apply to a person who votes a proxy for a minor or a corporation and also votes his vote as a landowner:  12-26-8.   Voting more than once at any election as felony. A person who votes more than once at any election or who offers to vote after having once voted, either in the same or in another election precinct in South Dakota or elsewhere, is guilty of a Class 6 felony.</a:t>
            </a:r>
          </a:p>
          <a:p>
            <a:pPr lvl="0"/>
            <a:endParaRPr lang="en-US" sz="1500" dirty="0"/>
          </a:p>
          <a:p>
            <a:endParaRPr lang="en-US" dirty="0"/>
          </a:p>
        </p:txBody>
      </p:sp>
    </p:spTree>
    <p:extLst>
      <p:ext uri="{BB962C8B-B14F-4D97-AF65-F5344CB8AC3E}">
        <p14:creationId xmlns:p14="http://schemas.microsoft.com/office/powerpoint/2010/main" val="450482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838200" y="147781"/>
            <a:ext cx="10515600" cy="1066512"/>
          </a:xfrm>
        </p:spPr>
        <p:txBody>
          <a:bodyPr>
            <a:normAutofit fontScale="90000"/>
          </a:bodyPr>
          <a:lstStyle/>
          <a:p>
            <a:pPr algn="ctr"/>
            <a:r>
              <a:rPr lang="en-US" sz="3600" dirty="0"/>
              <a:t>Towns and Townships</a:t>
            </a:r>
            <a:br>
              <a:rPr lang="en-US" sz="3600" dirty="0"/>
            </a:br>
            <a:r>
              <a:rPr lang="en-US" sz="3600" dirty="0"/>
              <a:t>Special Assessments</a:t>
            </a:r>
          </a:p>
        </p:txBody>
      </p:sp>
      <p:sp>
        <p:nvSpPr>
          <p:cNvPr id="6" name="Content Placeholder 5">
            <a:extLst>
              <a:ext uri="{FF2B5EF4-FFF2-40B4-BE49-F238E27FC236}">
                <a16:creationId xmlns:a16="http://schemas.microsoft.com/office/drawing/2014/main" id="{984B9EE6-7405-405A-9D25-5A9AD457FD49}"/>
              </a:ext>
            </a:extLst>
          </p:cNvPr>
          <p:cNvSpPr>
            <a:spLocks noGrp="1"/>
          </p:cNvSpPr>
          <p:nvPr>
            <p:ph idx="1"/>
          </p:nvPr>
        </p:nvSpPr>
        <p:spPr>
          <a:xfrm>
            <a:off x="838200" y="1214294"/>
            <a:ext cx="10515600" cy="5389706"/>
          </a:xfrm>
        </p:spPr>
        <p:txBody>
          <a:bodyPr>
            <a:normAutofit/>
          </a:bodyPr>
          <a:lstStyle/>
          <a:p>
            <a:r>
              <a:rPr lang="en-US" sz="1500" b="1" dirty="0"/>
              <a:t>MEETING MINUTES</a:t>
            </a:r>
            <a:endParaRPr lang="en-US" sz="1500" dirty="0"/>
          </a:p>
          <a:p>
            <a:r>
              <a:rPr lang="en-US" sz="1500" dirty="0"/>
              <a:t>SDCL 31-12A-20 requires the board keep full records of all proceedings of the board. They are open to inspection under the public records rules of </a:t>
            </a:r>
            <a:r>
              <a:rPr lang="en-US" sz="1500" u="sng" dirty="0">
                <a:hlinkClick r:id="rId2"/>
              </a:rPr>
              <a:t>Chapter 1-27</a:t>
            </a:r>
            <a:r>
              <a:rPr lang="en-US" sz="1500" dirty="0"/>
              <a:t>. I do not see that there is any further requirements for publication or reporting of the minutes specific to a road district. </a:t>
            </a:r>
          </a:p>
          <a:p>
            <a:r>
              <a:rPr lang="en-US" sz="1500" b="1" dirty="0"/>
              <a:t>BYLAWS</a:t>
            </a:r>
            <a:endParaRPr lang="en-US" sz="1500" dirty="0"/>
          </a:p>
          <a:p>
            <a:r>
              <a:rPr lang="en-US" sz="1500" dirty="0"/>
              <a:t>The bylaws is a single document that outlines and encompasses all of the general governing rules of the group at the time the district is formed. </a:t>
            </a:r>
          </a:p>
          <a:p>
            <a:r>
              <a:rPr lang="en-US" sz="1500" dirty="0"/>
              <a:t>I am unable to find any state level oversight. Since bylaws are the rules put in place by a group to regulate its members and maintain civility, it appears that they are only overseen by the membership of the district. I did find that if an organization has a nonprofit status with the federal government, then they must report all changes of bylaws to the IRS.</a:t>
            </a:r>
          </a:p>
          <a:p>
            <a:endParaRPr lang="en-US" sz="1500" dirty="0"/>
          </a:p>
          <a:p>
            <a:r>
              <a:rPr lang="en-US" sz="1500" dirty="0"/>
              <a:t>Sometimes there are requirements or processes outlined in the original bylaws stating how future changes can be made (example, it may state that they can only be done at an annual meeting.) Typically, to change bylaws, a resolution must be created and approved it must be voted on the members of the district at an open meeting. A majority of the board is needed to adopt or change any such rules and regulations (see SDCL 31-12A-19).</a:t>
            </a:r>
          </a:p>
          <a:p>
            <a:endParaRPr lang="en-US" dirty="0"/>
          </a:p>
        </p:txBody>
      </p:sp>
    </p:spTree>
    <p:extLst>
      <p:ext uri="{BB962C8B-B14F-4D97-AF65-F5344CB8AC3E}">
        <p14:creationId xmlns:p14="http://schemas.microsoft.com/office/powerpoint/2010/main" val="140248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744E5-7B84-445F-A414-769C25B1BE28}"/>
              </a:ext>
            </a:extLst>
          </p:cNvPr>
          <p:cNvSpPr>
            <a:spLocks noGrp="1"/>
          </p:cNvSpPr>
          <p:nvPr>
            <p:ph type="title"/>
          </p:nvPr>
        </p:nvSpPr>
        <p:spPr>
          <a:xfrm>
            <a:off x="838200" y="289421"/>
            <a:ext cx="10515600" cy="1086797"/>
          </a:xfrm>
        </p:spPr>
        <p:txBody>
          <a:bodyPr>
            <a:normAutofit fontScale="90000"/>
          </a:bodyPr>
          <a:lstStyle/>
          <a:p>
            <a:pPr algn="ctr"/>
            <a:r>
              <a:rPr lang="en-US" sz="3600" dirty="0"/>
              <a:t>Towns and Townships</a:t>
            </a:r>
            <a:br>
              <a:rPr lang="en-US" sz="3600" dirty="0"/>
            </a:br>
            <a:r>
              <a:rPr lang="en-US" sz="3600" dirty="0"/>
              <a:t>Primary Revenue Sources</a:t>
            </a:r>
          </a:p>
        </p:txBody>
      </p:sp>
      <p:sp>
        <p:nvSpPr>
          <p:cNvPr id="3" name="Content Placeholder 2">
            <a:extLst>
              <a:ext uri="{FF2B5EF4-FFF2-40B4-BE49-F238E27FC236}">
                <a16:creationId xmlns:a16="http://schemas.microsoft.com/office/drawing/2014/main" id="{BB31B73C-49BC-4D1B-BE59-40EA203397CD}"/>
              </a:ext>
            </a:extLst>
          </p:cNvPr>
          <p:cNvSpPr>
            <a:spLocks noGrp="1"/>
          </p:cNvSpPr>
          <p:nvPr>
            <p:ph idx="1"/>
          </p:nvPr>
        </p:nvSpPr>
        <p:spPr>
          <a:xfrm>
            <a:off x="838200" y="1376218"/>
            <a:ext cx="10515600" cy="5320146"/>
          </a:xfrm>
          <a:ln>
            <a:solidFill>
              <a:schemeClr val="tx1"/>
            </a:solidFill>
          </a:ln>
        </p:spPr>
        <p:txBody>
          <a:bodyPr>
            <a:noAutofit/>
          </a:bodyPr>
          <a:lstStyle/>
          <a:p>
            <a:r>
              <a:rPr lang="en-US" sz="1200" b="1" u="sng" dirty="0"/>
              <a:t>Property Taxes</a:t>
            </a:r>
          </a:p>
          <a:p>
            <a:pPr lvl="1"/>
            <a:r>
              <a:rPr lang="en-US" sz="1200" dirty="0"/>
              <a:t>Amount determined by prior year budget and requested budget submitted by November 1</a:t>
            </a:r>
            <a:r>
              <a:rPr lang="en-US" sz="1200" baseline="30000" dirty="0"/>
              <a:t>st</a:t>
            </a:r>
            <a:r>
              <a:rPr lang="en-US" sz="1200" dirty="0"/>
              <a:t>.</a:t>
            </a:r>
          </a:p>
          <a:p>
            <a:pPr lvl="1"/>
            <a:r>
              <a:rPr lang="en-US" sz="1200" dirty="0"/>
              <a:t>Can be increased annually by CPI (up to 3.0%) + growth in property valuations</a:t>
            </a:r>
          </a:p>
          <a:p>
            <a:r>
              <a:rPr lang="en-US" sz="1200" b="1" u="sng" dirty="0"/>
              <a:t>County license fund collections</a:t>
            </a:r>
          </a:p>
          <a:p>
            <a:pPr marL="457200" lvl="1" indent="0">
              <a:buNone/>
            </a:pPr>
            <a:r>
              <a:rPr lang="en-US" sz="1200" dirty="0"/>
              <a:t>SDCL 32-11-4.1 – Distribution of county license fund collections</a:t>
            </a:r>
          </a:p>
          <a:p>
            <a:pPr lvl="1"/>
            <a:r>
              <a:rPr lang="en-US" sz="1200" dirty="0"/>
              <a:t>All funds collected for motor vehicle licenses in each county shall be distributed in the following manner:</a:t>
            </a:r>
          </a:p>
          <a:p>
            <a:pPr marL="1257300" lvl="2" indent="-342900">
              <a:buFont typeface="+mj-lt"/>
              <a:buAutoNum type="arabicParenR"/>
            </a:pPr>
            <a:r>
              <a:rPr lang="en-US" sz="1200" dirty="0"/>
              <a:t>Fifty-four percent of all funds collected shall be transmitted to the secretary of revenue and credited to the local government highway and bridge fund;</a:t>
            </a:r>
          </a:p>
          <a:p>
            <a:pPr lvl="3"/>
            <a:r>
              <a:rPr lang="en-US" dirty="0"/>
              <a:t>State determines allocation of funds back to counties and townships</a:t>
            </a:r>
          </a:p>
          <a:p>
            <a:pPr marL="914400" lvl="2" indent="0">
              <a:buNone/>
            </a:pPr>
            <a:r>
              <a:rPr lang="en-US" sz="1200" dirty="0"/>
              <a:t>1A)  Twenty-two and one-half percent shall be credited to the county road and bridge fund of the county in which they were collected;</a:t>
            </a:r>
          </a:p>
          <a:p>
            <a:pPr marL="914400" lvl="2" indent="0">
              <a:buNone/>
            </a:pPr>
            <a:r>
              <a:rPr lang="en-US" sz="1200" dirty="0"/>
              <a:t>2) Fourteen percent shall be retained by the county and placed in a fund to be known as the special highway fund, which shall be used for the construction, reconstruction, and maintenance of roads and bridges in the county as provided by this section and §§ </a:t>
            </a:r>
            <a:r>
              <a:rPr lang="en-US" sz="1200" dirty="0">
                <a:hlinkClick r:id="rId2"/>
              </a:rPr>
              <a:t>32-11-5</a:t>
            </a:r>
            <a:r>
              <a:rPr lang="en-US" sz="1200" dirty="0"/>
              <a:t> to </a:t>
            </a:r>
            <a:r>
              <a:rPr lang="en-US" sz="1200" dirty="0">
                <a:hlinkClick r:id="rId3"/>
              </a:rPr>
              <a:t>32-11-9</a:t>
            </a:r>
            <a:r>
              <a:rPr lang="en-US" sz="1200" dirty="0"/>
              <a:t>, inclusive. If the county in which funds are collected for motor vehicle licenses has completed the construction of the county highway system, the entire amount in the special highway fund shall be used for township roads, and the board of county commissioners may direct the county auditor to pay the collected amount directly to the townships pursuant to §§ </a:t>
            </a:r>
            <a:r>
              <a:rPr lang="en-US" sz="1200" dirty="0">
                <a:hlinkClick r:id="rId4"/>
              </a:rPr>
              <a:t>32-11-6</a:t>
            </a:r>
            <a:r>
              <a:rPr lang="en-US" sz="1200" dirty="0"/>
              <a:t> and </a:t>
            </a:r>
            <a:r>
              <a:rPr lang="en-US" sz="1200" dirty="0">
                <a:hlinkClick r:id="rId5"/>
              </a:rPr>
              <a:t>32-11-7</a:t>
            </a:r>
            <a:r>
              <a:rPr lang="en-US" sz="1200" dirty="0"/>
              <a:t>;</a:t>
            </a:r>
          </a:p>
          <a:p>
            <a:pPr marL="914400" lvl="2" indent="0">
              <a:buNone/>
            </a:pPr>
            <a:r>
              <a:rPr lang="en-US" sz="1200" dirty="0"/>
              <a:t>3) Five percent shall be forwarded to the municipalities within the counties in the following proportions: each municipality within each county shall receive funds in the proportion which the total street mileage of each municipality bears to the total street mileage of all the municipalities within the county. The apportionment shall be made quarterly by the county commissioners at the first meeting in January, April, July, and October. In any county having no municipalities, the five percent collection shall be placed in the county road and bridge fund of the county;</a:t>
            </a:r>
          </a:p>
        </p:txBody>
      </p:sp>
    </p:spTree>
    <p:extLst>
      <p:ext uri="{BB962C8B-B14F-4D97-AF65-F5344CB8AC3E}">
        <p14:creationId xmlns:p14="http://schemas.microsoft.com/office/powerpoint/2010/main" val="385379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82B975D-01C9-4D2B-8BAB-7116C0366772}"/>
              </a:ext>
            </a:extLst>
          </p:cNvPr>
          <p:cNvSpPr>
            <a:spLocks noGrp="1"/>
          </p:cNvSpPr>
          <p:nvPr>
            <p:ph type="title"/>
          </p:nvPr>
        </p:nvSpPr>
        <p:spPr>
          <a:xfrm>
            <a:off x="838200" y="152690"/>
            <a:ext cx="10515600" cy="1131166"/>
          </a:xfrm>
        </p:spPr>
        <p:txBody>
          <a:bodyPr>
            <a:normAutofit fontScale="90000"/>
          </a:bodyPr>
          <a:lstStyle/>
          <a:p>
            <a:pPr algn="ctr"/>
            <a:r>
              <a:rPr lang="en-US" sz="3600" dirty="0"/>
              <a:t>Towns and Townships</a:t>
            </a:r>
            <a:br>
              <a:rPr lang="en-US" sz="3600" dirty="0"/>
            </a:br>
            <a:r>
              <a:rPr lang="en-US" sz="3600" dirty="0"/>
              <a:t>Primary Revenue Sources</a:t>
            </a:r>
          </a:p>
        </p:txBody>
      </p:sp>
      <p:sp>
        <p:nvSpPr>
          <p:cNvPr id="3" name="Content Placeholder 2">
            <a:extLst>
              <a:ext uri="{FF2B5EF4-FFF2-40B4-BE49-F238E27FC236}">
                <a16:creationId xmlns:a16="http://schemas.microsoft.com/office/drawing/2014/main" id="{DCAF669D-CDB5-4FAD-9924-5D5C6B841858}"/>
              </a:ext>
            </a:extLst>
          </p:cNvPr>
          <p:cNvSpPr>
            <a:spLocks noGrp="1"/>
          </p:cNvSpPr>
          <p:nvPr>
            <p:ph idx="1"/>
          </p:nvPr>
        </p:nvSpPr>
        <p:spPr>
          <a:xfrm>
            <a:off x="838200" y="1385455"/>
            <a:ext cx="10515600" cy="5190836"/>
          </a:xfrm>
          <a:ln>
            <a:solidFill>
              <a:schemeClr val="tx1"/>
            </a:solidFill>
          </a:ln>
        </p:spPr>
        <p:txBody>
          <a:bodyPr>
            <a:normAutofit fontScale="55000" lnSpcReduction="20000"/>
          </a:bodyPr>
          <a:lstStyle/>
          <a:p>
            <a:pPr marL="0" indent="0">
              <a:buNone/>
            </a:pPr>
            <a:r>
              <a:rPr lang="en-US" sz="1800" b="1" u="sng" dirty="0"/>
              <a:t>County license fund collections (Continued)</a:t>
            </a:r>
          </a:p>
          <a:p>
            <a:pPr marL="457200" lvl="1" indent="0">
              <a:buNone/>
            </a:pPr>
            <a:r>
              <a:rPr lang="en-US" sz="1800" dirty="0"/>
              <a:t>4) One and three-fourths percent shall be credited to the state motor vehicle fund; and</a:t>
            </a:r>
          </a:p>
          <a:p>
            <a:pPr marL="457200" lvl="1" indent="0">
              <a:buNone/>
            </a:pPr>
            <a:r>
              <a:rPr lang="en-US" sz="1800" dirty="0"/>
              <a:t>5) One-fourth of one percent shall be credited to the county treasurer fund in the county in which the fees were collected to cover expenses for supplies such as toner, paper, etc.;</a:t>
            </a:r>
          </a:p>
          <a:p>
            <a:pPr marL="457200" lvl="1" indent="0">
              <a:buNone/>
            </a:pPr>
            <a:r>
              <a:rPr lang="en-US" sz="1800" dirty="0"/>
              <a:t>6) Two and one-half percent shall be credited to the state license plate special revenue fund.</a:t>
            </a:r>
          </a:p>
          <a:p>
            <a:r>
              <a:rPr lang="en-US" sz="1800" dirty="0"/>
              <a:t>Revenue associated with</a:t>
            </a:r>
          </a:p>
          <a:p>
            <a:pPr lvl="2"/>
            <a:r>
              <a:rPr lang="en-US" sz="1800" dirty="0"/>
              <a:t>Cars, Trucks, Trailers and Mobile Homes</a:t>
            </a:r>
          </a:p>
          <a:p>
            <a:r>
              <a:rPr lang="en-US" sz="1800" dirty="0"/>
              <a:t>Revenue determined by the number of road or street miles maintained by the entity</a:t>
            </a:r>
          </a:p>
          <a:p>
            <a:endParaRPr lang="en-US" sz="1800" dirty="0"/>
          </a:p>
          <a:p>
            <a:r>
              <a:rPr lang="en-US" sz="1800" b="1" u="sng" dirty="0"/>
              <a:t>Wheel Tax</a:t>
            </a:r>
          </a:p>
          <a:p>
            <a:pPr lvl="1"/>
            <a:r>
              <a:rPr lang="en-US" sz="1800" dirty="0"/>
              <a:t>32-5A-1. Wheel tax rate--Maximum vehicle tax.</a:t>
            </a:r>
          </a:p>
          <a:p>
            <a:pPr lvl="1"/>
            <a:r>
              <a:rPr lang="en-US" sz="1800" dirty="0"/>
              <a:t>Each county may, by ordinance, impose a wheel tax on all motor vehicles, as defined in § 32-3-1, registered in the county at a rate not </a:t>
            </a:r>
            <a:r>
              <a:rPr lang="en-US" sz="1800" dirty="0">
                <a:highlight>
                  <a:srgbClr val="FFFF00"/>
                </a:highlight>
              </a:rPr>
              <a:t>to exceed five dollars per vehicle wheel</a:t>
            </a:r>
            <a:r>
              <a:rPr lang="en-US" sz="1800" dirty="0"/>
              <a:t>. The tax shall be administered and collected by the county. The total vehicle tax </a:t>
            </a:r>
            <a:r>
              <a:rPr lang="en-US" sz="1800" dirty="0">
                <a:highlight>
                  <a:srgbClr val="FFFF00"/>
                </a:highlight>
              </a:rPr>
              <a:t>may not </a:t>
            </a:r>
            <a:r>
              <a:rPr lang="en-US" sz="1800" dirty="0"/>
              <a:t>exceed sixty dollars per vehicle</a:t>
            </a:r>
          </a:p>
          <a:p>
            <a:pPr lvl="1"/>
            <a:r>
              <a:rPr lang="en-US" sz="1800" dirty="0">
                <a:hlinkClick r:id="rId2">
                  <a:extLst>
                    <a:ext uri="{A12FA001-AC4F-418D-AE19-62706E023703}">
                      <ahyp:hlinkClr xmlns:ahyp="http://schemas.microsoft.com/office/drawing/2018/hyperlinkcolor" val="tx"/>
                    </a:ext>
                  </a:extLst>
                </a:hlinkClick>
              </a:rPr>
              <a:t>32-5A-2</a:t>
            </a:r>
            <a:r>
              <a:rPr lang="en-US" sz="1800" dirty="0"/>
              <a:t>. Deposit, use, and distribution of proceeds.</a:t>
            </a:r>
          </a:p>
          <a:p>
            <a:pPr marL="457200" lvl="1" indent="0">
              <a:buNone/>
            </a:pPr>
            <a:r>
              <a:rPr lang="en-US" sz="1800" dirty="0"/>
              <a:t>The proceeds from the tax created by this chapter shall be retained by the county and deposited in the county road and bridge fund, and the </a:t>
            </a:r>
            <a:r>
              <a:rPr lang="en-US" sz="1800" dirty="0">
                <a:highlight>
                  <a:srgbClr val="FFFF00"/>
                </a:highlight>
              </a:rPr>
              <a:t>revenue may be used only for highway and bridge maintenance and construction</a:t>
            </a:r>
            <a:r>
              <a:rPr lang="en-US" sz="1800" dirty="0"/>
              <a:t>. The board of county commissioners shall, by resolution, establish a means of distributing the revenue generated by this chapter among the county and the municipalities and townships located within the county.</a:t>
            </a:r>
          </a:p>
          <a:p>
            <a:pPr lvl="1"/>
            <a:endParaRPr lang="en-US" sz="1800" dirty="0"/>
          </a:p>
          <a:p>
            <a:pPr lvl="1"/>
            <a:r>
              <a:rPr lang="en-US" sz="1800" dirty="0"/>
              <a:t>Proration in Minnehaha County</a:t>
            </a:r>
          </a:p>
          <a:p>
            <a:pPr lvl="2"/>
            <a:r>
              <a:rPr lang="en-US" sz="1800" dirty="0"/>
              <a:t>90% to the County</a:t>
            </a:r>
          </a:p>
          <a:p>
            <a:pPr lvl="2"/>
            <a:r>
              <a:rPr lang="en-US" sz="1800" dirty="0"/>
              <a:t>5% to Municipalities</a:t>
            </a:r>
          </a:p>
          <a:p>
            <a:pPr lvl="2"/>
            <a:r>
              <a:rPr lang="en-US" sz="1800" dirty="0"/>
              <a:t>5% to Townships</a:t>
            </a:r>
          </a:p>
          <a:p>
            <a:pPr marL="457200" lvl="1" indent="0">
              <a:buNone/>
            </a:pPr>
            <a:endParaRPr lang="en-US" sz="1800" dirty="0"/>
          </a:p>
        </p:txBody>
      </p:sp>
    </p:spTree>
    <p:extLst>
      <p:ext uri="{BB962C8B-B14F-4D97-AF65-F5344CB8AC3E}">
        <p14:creationId xmlns:p14="http://schemas.microsoft.com/office/powerpoint/2010/main" val="226323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873E-633C-444C-A05F-833D5CD7F875}"/>
              </a:ext>
            </a:extLst>
          </p:cNvPr>
          <p:cNvSpPr>
            <a:spLocks noGrp="1"/>
          </p:cNvSpPr>
          <p:nvPr>
            <p:ph type="title"/>
          </p:nvPr>
        </p:nvSpPr>
        <p:spPr/>
        <p:txBody>
          <a:bodyPr>
            <a:normAutofit/>
          </a:bodyPr>
          <a:lstStyle/>
          <a:p>
            <a:pPr algn="ctr"/>
            <a:r>
              <a:rPr lang="en-US" sz="3600" dirty="0"/>
              <a:t>Towns and Townships</a:t>
            </a:r>
            <a:br>
              <a:rPr lang="en-US" sz="3600" dirty="0"/>
            </a:br>
            <a:r>
              <a:rPr lang="en-US" sz="3600" dirty="0"/>
              <a:t>Primary Revenue Sources</a:t>
            </a:r>
          </a:p>
        </p:txBody>
      </p:sp>
      <p:sp>
        <p:nvSpPr>
          <p:cNvPr id="3" name="Content Placeholder 2">
            <a:extLst>
              <a:ext uri="{FF2B5EF4-FFF2-40B4-BE49-F238E27FC236}">
                <a16:creationId xmlns:a16="http://schemas.microsoft.com/office/drawing/2014/main" id="{9635DC7D-4DB4-487E-A996-D40914889F8F}"/>
              </a:ext>
            </a:extLst>
          </p:cNvPr>
          <p:cNvSpPr>
            <a:spLocks noGrp="1"/>
          </p:cNvSpPr>
          <p:nvPr>
            <p:ph idx="1"/>
          </p:nvPr>
        </p:nvSpPr>
        <p:spPr>
          <a:ln>
            <a:solidFill>
              <a:schemeClr val="tx1"/>
            </a:solidFill>
          </a:ln>
        </p:spPr>
        <p:txBody>
          <a:bodyPr/>
          <a:lstStyle/>
          <a:p>
            <a:r>
              <a:rPr lang="en-US" sz="1600" b="1" u="sng" dirty="0"/>
              <a:t>Other Revenues Sources</a:t>
            </a:r>
          </a:p>
          <a:p>
            <a:r>
              <a:rPr lang="en-US" sz="1400" dirty="0"/>
              <a:t>Motor Fuel Tax </a:t>
            </a:r>
          </a:p>
          <a:p>
            <a:pPr lvl="2"/>
            <a:r>
              <a:rPr lang="en-US" sz="1400" dirty="0"/>
              <a:t>Allocation determined by the state</a:t>
            </a:r>
          </a:p>
          <a:p>
            <a:r>
              <a:rPr lang="en-US" sz="1400" dirty="0"/>
              <a:t>Special Revenue Fund </a:t>
            </a:r>
          </a:p>
          <a:p>
            <a:pPr lvl="2"/>
            <a:r>
              <a:rPr lang="en-US" sz="1400" dirty="0"/>
              <a:t>Levy for road maintenance up to $0.50/$1,000</a:t>
            </a:r>
          </a:p>
          <a:p>
            <a:r>
              <a:rPr lang="en-US" sz="1400" dirty="0"/>
              <a:t>Other – prorated portion of Port of Entry fee</a:t>
            </a:r>
          </a:p>
          <a:p>
            <a:r>
              <a:rPr lang="en-US" sz="1400" dirty="0"/>
              <a:t>Bank Franchise Tax</a:t>
            </a:r>
          </a:p>
          <a:p>
            <a:r>
              <a:rPr lang="en-US" sz="1400" b="1" dirty="0"/>
              <a:t>Special Assessments</a:t>
            </a:r>
          </a:p>
          <a:p>
            <a:endParaRPr lang="en-US" sz="1400" dirty="0"/>
          </a:p>
          <a:p>
            <a:pPr marL="0" indent="0">
              <a:buNone/>
            </a:pPr>
            <a:endParaRPr lang="en-US" dirty="0"/>
          </a:p>
        </p:txBody>
      </p:sp>
    </p:spTree>
    <p:extLst>
      <p:ext uri="{BB962C8B-B14F-4D97-AF65-F5344CB8AC3E}">
        <p14:creationId xmlns:p14="http://schemas.microsoft.com/office/powerpoint/2010/main" val="1066042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838200" y="134216"/>
            <a:ext cx="10515600" cy="1214294"/>
          </a:xfrm>
        </p:spPr>
        <p:txBody>
          <a:bodyPr>
            <a:normAutofit/>
          </a:bodyPr>
          <a:lstStyle/>
          <a:p>
            <a:pPr algn="ctr"/>
            <a:r>
              <a:rPr lang="en-US" sz="3600" dirty="0"/>
              <a:t>Towns and Townships</a:t>
            </a:r>
            <a:br>
              <a:rPr lang="en-US" sz="3600" dirty="0"/>
            </a:br>
            <a:r>
              <a:rPr lang="en-US" sz="3600" dirty="0"/>
              <a:t>Special Assessments</a:t>
            </a:r>
          </a:p>
        </p:txBody>
      </p:sp>
      <p:sp>
        <p:nvSpPr>
          <p:cNvPr id="3" name="Content Placeholder 2">
            <a:extLst>
              <a:ext uri="{FF2B5EF4-FFF2-40B4-BE49-F238E27FC236}">
                <a16:creationId xmlns:a16="http://schemas.microsoft.com/office/drawing/2014/main" id="{192336CF-8DFC-4D33-9C2E-54B10E809049}"/>
              </a:ext>
            </a:extLst>
          </p:cNvPr>
          <p:cNvSpPr>
            <a:spLocks noGrp="1"/>
          </p:cNvSpPr>
          <p:nvPr>
            <p:ph idx="1"/>
          </p:nvPr>
        </p:nvSpPr>
        <p:spPr>
          <a:xfrm>
            <a:off x="838200" y="1253331"/>
            <a:ext cx="10515600" cy="5286014"/>
          </a:xfrm>
          <a:ln>
            <a:solidFill>
              <a:schemeClr val="tx1"/>
            </a:solidFill>
          </a:ln>
        </p:spPr>
        <p:txBody>
          <a:bodyPr>
            <a:normAutofit fontScale="62500" lnSpcReduction="20000"/>
          </a:bodyPr>
          <a:lstStyle/>
          <a:p>
            <a:pPr marL="0" indent="0">
              <a:buNone/>
            </a:pPr>
            <a:r>
              <a:rPr lang="en-US" sz="1800" b="1" u="sng" dirty="0"/>
              <a:t>Special Assessments</a:t>
            </a:r>
          </a:p>
          <a:p>
            <a:pPr marL="0" indent="0">
              <a:buNone/>
            </a:pPr>
            <a:r>
              <a:rPr lang="en-US" sz="1800" b="1" dirty="0"/>
              <a:t>Ad Valorem vs Special Assessment</a:t>
            </a:r>
            <a:endParaRPr lang="en-US" sz="1800" dirty="0"/>
          </a:p>
          <a:p>
            <a:pPr lvl="0"/>
            <a:r>
              <a:rPr lang="en-US" sz="1800" dirty="0"/>
              <a:t>Ad Valorem is according to value</a:t>
            </a:r>
          </a:p>
          <a:p>
            <a:pPr lvl="1"/>
            <a:r>
              <a:rPr lang="en-US" sz="1800" dirty="0"/>
              <a:t>For every $1000, a person must pay $1.00 in taxes</a:t>
            </a:r>
          </a:p>
          <a:p>
            <a:pPr lvl="0"/>
            <a:r>
              <a:rPr lang="en-US" sz="1800" dirty="0"/>
              <a:t>Special Assessment is per unit</a:t>
            </a:r>
          </a:p>
          <a:p>
            <a:pPr lvl="1"/>
            <a:r>
              <a:rPr lang="en-US" sz="1800" dirty="0"/>
              <a:t>For every front foot on a lot, the taxpayer must pay $50 in special assessment</a:t>
            </a:r>
          </a:p>
          <a:p>
            <a:pPr lvl="1"/>
            <a:r>
              <a:rPr lang="en-US" sz="1800" dirty="0"/>
              <a:t>For every homestead, the property sees a special assessment of $250</a:t>
            </a:r>
          </a:p>
          <a:p>
            <a:pPr marL="457200" lvl="1" indent="0">
              <a:buNone/>
            </a:pPr>
            <a:endParaRPr lang="en-US" sz="1800" dirty="0"/>
          </a:p>
          <a:p>
            <a:pPr marL="457200" lvl="1" indent="0">
              <a:buNone/>
            </a:pPr>
            <a:r>
              <a:rPr lang="en-US" sz="1700" b="1" dirty="0"/>
              <a:t>It is the governing board’s responsibility to determine if they have legal authority to pursue a Special Assessment – </a:t>
            </a:r>
            <a:r>
              <a:rPr lang="en-US" sz="1700" b="1" u="sng" dirty="0"/>
              <a:t>not the County Auditor!</a:t>
            </a:r>
            <a:endParaRPr lang="en-US" sz="1700" b="1" dirty="0"/>
          </a:p>
          <a:p>
            <a:endParaRPr lang="en-US" sz="1800" b="1" dirty="0"/>
          </a:p>
          <a:p>
            <a:pPr marL="0" indent="0">
              <a:buNone/>
            </a:pPr>
            <a:r>
              <a:rPr lang="en-US" sz="1800" b="1" i="1" u="sng" dirty="0"/>
              <a:t>Payment – Municipalities</a:t>
            </a:r>
            <a:endParaRPr lang="en-US" sz="1800" dirty="0"/>
          </a:p>
          <a:p>
            <a:pPr marL="0" indent="0">
              <a:buNone/>
            </a:pPr>
            <a:r>
              <a:rPr lang="en-US" sz="1800" b="1" dirty="0"/>
              <a:t> 9-43-102	Resolution to specify payment under Plan One or Plan Two. All special assessments are payable under Plan One or Plan Two.</a:t>
            </a:r>
            <a:br>
              <a:rPr lang="en-US" sz="1800" b="1" dirty="0"/>
            </a:br>
            <a:endParaRPr lang="en-US" sz="1800" dirty="0"/>
          </a:p>
          <a:p>
            <a:r>
              <a:rPr lang="en-US" sz="1800" dirty="0"/>
              <a:t>     Plan One--Collection by county treasurer.</a:t>
            </a:r>
            <a:br>
              <a:rPr lang="en-US" sz="1800" dirty="0"/>
            </a:br>
            <a:r>
              <a:rPr lang="en-US" sz="1800" dirty="0"/>
              <a:t>     Plan Two--Collection by municipal finance officer.</a:t>
            </a:r>
            <a:br>
              <a:rPr lang="en-US" sz="1800" dirty="0"/>
            </a:br>
            <a:endParaRPr lang="en-US" sz="1800" dirty="0"/>
          </a:p>
          <a:p>
            <a:r>
              <a:rPr lang="en-US" sz="1800" dirty="0"/>
              <a:t>     Before any contract is let or before bonds are issued for any local improvement for which special assessments are to be levied, the governing body shall provide by resolution or ordinance whether the assessments and installments are payable under Plan One or under Plan Two. The resolution or ordinance may provide for the assessment to be divided into any number of annual installments not exceeding forty.</a:t>
            </a:r>
          </a:p>
          <a:p>
            <a:pPr marL="0" indent="0">
              <a:buNone/>
            </a:pPr>
            <a:endParaRPr lang="en-US" sz="1800" dirty="0"/>
          </a:p>
          <a:p>
            <a:r>
              <a:rPr lang="en-US" sz="1800" b="1" dirty="0"/>
              <a:t>Assessment roll shall be delivered to the County Auditor not later than November 1. (SDCL 9-43-105 &amp; 106)</a:t>
            </a:r>
            <a:endParaRPr lang="en-US" sz="1800" dirty="0"/>
          </a:p>
          <a:p>
            <a:endParaRPr lang="en-US" sz="1400" dirty="0"/>
          </a:p>
          <a:p>
            <a:endParaRPr lang="en-US" sz="1600" dirty="0"/>
          </a:p>
        </p:txBody>
      </p:sp>
    </p:spTree>
    <p:extLst>
      <p:ext uri="{BB962C8B-B14F-4D97-AF65-F5344CB8AC3E}">
        <p14:creationId xmlns:p14="http://schemas.microsoft.com/office/powerpoint/2010/main" val="524235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838200" y="134216"/>
            <a:ext cx="10515600" cy="1214294"/>
          </a:xfrm>
        </p:spPr>
        <p:txBody>
          <a:bodyPr>
            <a:normAutofit/>
          </a:bodyPr>
          <a:lstStyle/>
          <a:p>
            <a:pPr algn="ctr"/>
            <a:r>
              <a:rPr lang="en-US" sz="3600" dirty="0"/>
              <a:t>Towns and Townships</a:t>
            </a:r>
            <a:br>
              <a:rPr lang="en-US" sz="3600" dirty="0"/>
            </a:br>
            <a:r>
              <a:rPr lang="en-US" sz="3600" dirty="0"/>
              <a:t>Special Assessments</a:t>
            </a:r>
          </a:p>
        </p:txBody>
      </p:sp>
      <p:sp>
        <p:nvSpPr>
          <p:cNvPr id="3" name="Content Placeholder 2">
            <a:extLst>
              <a:ext uri="{FF2B5EF4-FFF2-40B4-BE49-F238E27FC236}">
                <a16:creationId xmlns:a16="http://schemas.microsoft.com/office/drawing/2014/main" id="{192336CF-8DFC-4D33-9C2E-54B10E809049}"/>
              </a:ext>
            </a:extLst>
          </p:cNvPr>
          <p:cNvSpPr>
            <a:spLocks noGrp="1"/>
          </p:cNvSpPr>
          <p:nvPr>
            <p:ph idx="1"/>
          </p:nvPr>
        </p:nvSpPr>
        <p:spPr>
          <a:xfrm>
            <a:off x="838200" y="1253331"/>
            <a:ext cx="10515600" cy="5286014"/>
          </a:xfrm>
        </p:spPr>
        <p:txBody>
          <a:bodyPr>
            <a:normAutofit fontScale="92500" lnSpcReduction="10000"/>
          </a:bodyPr>
          <a:lstStyle/>
          <a:p>
            <a:r>
              <a:rPr lang="en-US" b="1" i="1" u="sng" dirty="0"/>
              <a:t>Nuisances – Municipalities, County, or Township</a:t>
            </a:r>
            <a:endParaRPr lang="en-US" dirty="0"/>
          </a:p>
          <a:p>
            <a:r>
              <a:rPr lang="en-US" b="1" dirty="0"/>
              <a:t>21-10-6	Abatement of nuisance--Notice required--Taxing cost of abatement--Civil action. </a:t>
            </a:r>
            <a:endParaRPr lang="en-US" dirty="0"/>
          </a:p>
          <a:p>
            <a:r>
              <a:rPr lang="en-US" dirty="0"/>
              <a:t>A public nuisance may be abated without civil action by any public body or officer as authorized by law. Any municipality, county, or township may defray the cost of abating a public nuisance by taxing the cost thereof by special assessment against the real property on which the nuisance occurred. If the nuisance abated is an unsafe or dilapidated building, junk, trash, debris, or similar nuisance arising from the condition of the property, the municipality, county, or township may commence a civil action against the owner of the real property for its costs of abatement in lieu of taxing the cost by special assessment. […]</a:t>
            </a:r>
          </a:p>
          <a:p>
            <a:pPr marL="0" indent="0">
              <a:buNone/>
            </a:pPr>
            <a:r>
              <a:rPr lang="en-US" b="1" dirty="0"/>
              <a:t> </a:t>
            </a:r>
          </a:p>
          <a:p>
            <a:r>
              <a:rPr lang="en-US" b="1" i="1" u="sng" dirty="0"/>
              <a:t>Weeds – Municipalities</a:t>
            </a:r>
            <a:endParaRPr lang="en-US" dirty="0"/>
          </a:p>
          <a:p>
            <a:r>
              <a:rPr lang="en-US" b="1" dirty="0"/>
              <a:t>9-38-29	Destruction of weeds by park board--Special assessment against property to cover cost.</a:t>
            </a:r>
            <a:r>
              <a:rPr lang="en-US" dirty="0"/>
              <a:t> </a:t>
            </a:r>
          </a:p>
          <a:p>
            <a:r>
              <a:rPr lang="en-US" dirty="0"/>
              <a:t>Should the owner of any lot fail to cause such weeds to be destroyed within two days after the last publication, the board may cause the same to be done. The expense thereof shall be paid out of the fund appropriated for the board and shall be certified to the auditor, and the same shall be levied as a special assessment against the property upon which such weeds were destroyed and when collected shall be covered into the park fund and be subject to the order of the park board.</a:t>
            </a:r>
          </a:p>
          <a:p>
            <a:endParaRPr lang="en-US" sz="1400" dirty="0"/>
          </a:p>
          <a:p>
            <a:endParaRPr lang="en-US" sz="1600" dirty="0"/>
          </a:p>
        </p:txBody>
      </p:sp>
    </p:spTree>
    <p:extLst>
      <p:ext uri="{BB962C8B-B14F-4D97-AF65-F5344CB8AC3E}">
        <p14:creationId xmlns:p14="http://schemas.microsoft.com/office/powerpoint/2010/main" val="333068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838200" y="134216"/>
            <a:ext cx="10515600" cy="1214294"/>
          </a:xfrm>
        </p:spPr>
        <p:txBody>
          <a:bodyPr>
            <a:normAutofit/>
          </a:bodyPr>
          <a:lstStyle/>
          <a:p>
            <a:pPr algn="ctr"/>
            <a:r>
              <a:rPr lang="en-US" sz="3600" dirty="0"/>
              <a:t>Towns and Townships</a:t>
            </a:r>
            <a:br>
              <a:rPr lang="en-US" sz="3600" dirty="0"/>
            </a:br>
            <a:r>
              <a:rPr lang="en-US" sz="3600" dirty="0"/>
              <a:t>Special Assessments</a:t>
            </a:r>
          </a:p>
        </p:txBody>
      </p:sp>
      <p:sp>
        <p:nvSpPr>
          <p:cNvPr id="3" name="Content Placeholder 2">
            <a:extLst>
              <a:ext uri="{FF2B5EF4-FFF2-40B4-BE49-F238E27FC236}">
                <a16:creationId xmlns:a16="http://schemas.microsoft.com/office/drawing/2014/main" id="{192336CF-8DFC-4D33-9C2E-54B10E809049}"/>
              </a:ext>
            </a:extLst>
          </p:cNvPr>
          <p:cNvSpPr>
            <a:spLocks noGrp="1"/>
          </p:cNvSpPr>
          <p:nvPr>
            <p:ph idx="1"/>
          </p:nvPr>
        </p:nvSpPr>
        <p:spPr>
          <a:xfrm>
            <a:off x="838200" y="1253331"/>
            <a:ext cx="10515600" cy="5286014"/>
          </a:xfrm>
        </p:spPr>
        <p:txBody>
          <a:bodyPr>
            <a:normAutofit fontScale="92500" lnSpcReduction="20000"/>
          </a:bodyPr>
          <a:lstStyle/>
          <a:p>
            <a:r>
              <a:rPr lang="en-US" b="1" i="1" u="sng" dirty="0"/>
              <a:t>Weeds, Trees, Mowing – Townships</a:t>
            </a:r>
            <a:endParaRPr lang="en-US" dirty="0"/>
          </a:p>
          <a:p>
            <a:r>
              <a:rPr lang="en-US" dirty="0"/>
              <a:t> </a:t>
            </a:r>
            <a:r>
              <a:rPr lang="en-US" b="1" dirty="0"/>
              <a:t>31-31-5	Failure of abutting landowner to remove weeds--Removal by board of supervisors--Compensation for removal. </a:t>
            </a:r>
            <a:endParaRPr lang="en-US" dirty="0"/>
          </a:p>
          <a:p>
            <a:r>
              <a:rPr lang="en-US" dirty="0"/>
              <a:t>If the owner or occupant of land abutting upon or adjoining township roads does not </a:t>
            </a:r>
            <a:r>
              <a:rPr lang="en-US" u="sng" dirty="0"/>
              <a:t>cut, remove, or destroy, or cause to be cut, removed, or destroyed, the grass, weeds, trees, crops, or brush</a:t>
            </a:r>
            <a:r>
              <a:rPr lang="en-US" dirty="0"/>
              <a:t> in the right-of-way of such roads between the first day of September and the first day of October, or between the dates annually fixed by the board, the board of supervisors of the township in which the land is located may employ a person or persons to immediately cut and remove the grass, weeds, trees, crops, and brush on or in the right-of-way of such township roads with compensation at a rate to be fixed and paid by the board. </a:t>
            </a:r>
          </a:p>
          <a:p>
            <a:r>
              <a:rPr lang="en-US" b="1" dirty="0"/>
              <a:t>31-31-6	Payment for cleanup by landowner or township--Election to determine. </a:t>
            </a:r>
            <a:endParaRPr lang="en-US" dirty="0"/>
          </a:p>
          <a:p>
            <a:r>
              <a:rPr lang="en-US" dirty="0"/>
              <a:t>The voters at each annual township election shall by majority vote determine whether the amount paid for the cleanup of township roads pursuant to </a:t>
            </a:r>
            <a:r>
              <a:rPr lang="en-US" dirty="0">
                <a:hlinkClick r:id="rId2"/>
              </a:rPr>
              <a:t>31-31-5</a:t>
            </a:r>
            <a:r>
              <a:rPr lang="en-US" dirty="0"/>
              <a:t> must be paid for by the landowner or the township. If the vote is to have the landowner pay, the amount must be certified by the township clerk to the county auditor not later than November first of the same year. The amount must be extended on the tax list in a separate column headed "</a:t>
            </a:r>
            <a:r>
              <a:rPr lang="en-US" u="sng" dirty="0"/>
              <a:t>Removal or destruction of grass, weeds, crops, and brush on highways</a:t>
            </a:r>
            <a:r>
              <a:rPr lang="en-US" dirty="0"/>
              <a:t>" and must become a tax on the land adjoining the highway where the grass, weeds, crops, and brush were cut or removed and must be collected as other taxes. If the vote is to have the township pay, the cost of cutting and removal of grass, weeds, crops, and brush must be paid out of township funds without extending such cutting and removal costs on the tax lists as tax on the land of the adjoining township landowner.</a:t>
            </a:r>
            <a:endParaRPr lang="en-US" sz="1600" dirty="0"/>
          </a:p>
        </p:txBody>
      </p:sp>
    </p:spTree>
    <p:extLst>
      <p:ext uri="{BB962C8B-B14F-4D97-AF65-F5344CB8AC3E}">
        <p14:creationId xmlns:p14="http://schemas.microsoft.com/office/powerpoint/2010/main" val="1540436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933974" y="108500"/>
            <a:ext cx="10495327" cy="713072"/>
          </a:xfrm>
        </p:spPr>
        <p:txBody>
          <a:bodyPr>
            <a:normAutofit/>
          </a:bodyPr>
          <a:lstStyle/>
          <a:p>
            <a:pPr algn="ctr"/>
            <a:r>
              <a:rPr lang="en-US" sz="3600" dirty="0"/>
              <a:t>Towns and Townships - Special Assessments</a:t>
            </a:r>
          </a:p>
        </p:txBody>
      </p:sp>
      <p:graphicFrame>
        <p:nvGraphicFramePr>
          <p:cNvPr id="2" name="Table 1">
            <a:extLst>
              <a:ext uri="{FF2B5EF4-FFF2-40B4-BE49-F238E27FC236}">
                <a16:creationId xmlns:a16="http://schemas.microsoft.com/office/drawing/2014/main" id="{18985227-6CA0-4197-B373-A8A7C7BBB042}"/>
              </a:ext>
            </a:extLst>
          </p:cNvPr>
          <p:cNvGraphicFramePr>
            <a:graphicFrameLocks noGrp="1"/>
          </p:cNvGraphicFramePr>
          <p:nvPr>
            <p:extLst>
              <p:ext uri="{D42A27DB-BD31-4B8C-83A1-F6EECF244321}">
                <p14:modId xmlns:p14="http://schemas.microsoft.com/office/powerpoint/2010/main" val="3699113633"/>
              </p:ext>
            </p:extLst>
          </p:nvPr>
        </p:nvGraphicFramePr>
        <p:xfrm>
          <a:off x="2050472" y="791877"/>
          <a:ext cx="8091056" cy="5511749"/>
        </p:xfrm>
        <a:graphic>
          <a:graphicData uri="http://schemas.openxmlformats.org/drawingml/2006/table">
            <a:tbl>
              <a:tblPr firstRow="1" bandRow="1">
                <a:tableStyleId>{5C22544A-7EE6-4342-B048-85BDC9FD1C3A}</a:tableStyleId>
              </a:tblPr>
              <a:tblGrid>
                <a:gridCol w="4209409">
                  <a:extLst>
                    <a:ext uri="{9D8B030D-6E8A-4147-A177-3AD203B41FA5}">
                      <a16:colId xmlns:a16="http://schemas.microsoft.com/office/drawing/2014/main" val="3420484016"/>
                    </a:ext>
                  </a:extLst>
                </a:gridCol>
                <a:gridCol w="3881647">
                  <a:extLst>
                    <a:ext uri="{9D8B030D-6E8A-4147-A177-3AD203B41FA5}">
                      <a16:colId xmlns:a16="http://schemas.microsoft.com/office/drawing/2014/main" val="90071990"/>
                    </a:ext>
                  </a:extLst>
                </a:gridCol>
              </a:tblGrid>
              <a:tr h="3403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u="sng" kern="1200" dirty="0">
                          <a:solidFill>
                            <a:schemeClr val="lt1"/>
                          </a:solidFill>
                          <a:effectLst/>
                          <a:latin typeface="+mn-lt"/>
                          <a:ea typeface="+mn-ea"/>
                          <a:cs typeface="+mn-cs"/>
                        </a:rPr>
                        <a:t>MUNICIPALITIES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u="sng" kern="1200" dirty="0">
                          <a:solidFill>
                            <a:schemeClr val="lt1"/>
                          </a:solidFill>
                          <a:effectLst/>
                          <a:latin typeface="+mn-lt"/>
                          <a:ea typeface="+mn-ea"/>
                          <a:cs typeface="+mn-cs"/>
                        </a:rPr>
                        <a:t>TOWNSHIPS</a:t>
                      </a:r>
                      <a:endParaRPr lang="en-US" sz="1600" b="1" kern="1200" dirty="0">
                        <a:solidFill>
                          <a:schemeClr val="lt1"/>
                        </a:solidFill>
                        <a:effectLst/>
                        <a:latin typeface="+mn-lt"/>
                        <a:ea typeface="+mn-ea"/>
                        <a:cs typeface="+mn-cs"/>
                      </a:endParaRPr>
                    </a:p>
                  </a:txBody>
                  <a:tcPr/>
                </a:tc>
                <a:extLst>
                  <a:ext uri="{0D108BD9-81ED-4DB2-BD59-A6C34878D82A}">
                    <a16:rowId xmlns:a16="http://schemas.microsoft.com/office/drawing/2014/main" val="1609017674"/>
                  </a:ext>
                </a:extLst>
              </a:tr>
              <a:tr h="843572">
                <a:tc>
                  <a:txBody>
                    <a:bodyPr/>
                    <a:lstStyle/>
                    <a:p>
                      <a:pPr lvl="0"/>
                      <a:r>
                        <a:rPr lang="en-US" sz="1600" kern="1200" dirty="0">
                          <a:solidFill>
                            <a:schemeClr val="dk1"/>
                          </a:solidFill>
                          <a:effectLst/>
                          <a:latin typeface="+mn-lt"/>
                          <a:ea typeface="+mn-ea"/>
                          <a:cs typeface="+mn-cs"/>
                        </a:rPr>
                        <a:t>Nuisances – SDCL 21-10-6</a:t>
                      </a:r>
                    </a:p>
                  </a:txBody>
                  <a:tcPr/>
                </a:tc>
                <a:tc>
                  <a:txBody>
                    <a:bodyPr/>
                    <a:lstStyle/>
                    <a:p>
                      <a:pPr lvl="0"/>
                      <a:r>
                        <a:rPr lang="en-US" sz="1600" kern="1200" dirty="0">
                          <a:solidFill>
                            <a:schemeClr val="dk1"/>
                          </a:solidFill>
                          <a:effectLst/>
                          <a:latin typeface="+mn-lt"/>
                          <a:ea typeface="+mn-ea"/>
                          <a:cs typeface="+mn-cs"/>
                        </a:rPr>
                        <a:t>Drainage – SDCL 46A-11-4, 46A-11-5</a:t>
                      </a:r>
                    </a:p>
                    <a:p>
                      <a:endParaRPr lang="en-US" sz="1600" dirty="0"/>
                    </a:p>
                  </a:txBody>
                  <a:tcPr/>
                </a:tc>
                <a:extLst>
                  <a:ext uri="{0D108BD9-81ED-4DB2-BD59-A6C34878D82A}">
                    <a16:rowId xmlns:a16="http://schemas.microsoft.com/office/drawing/2014/main" val="3690896498"/>
                  </a:ext>
                </a:extLst>
              </a:tr>
              <a:tr h="591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Weeds – SDCL 9-38-29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Irrigation Districts – Chapter 46A-4</a:t>
                      </a:r>
                    </a:p>
                    <a:p>
                      <a:endParaRPr lang="en-US" sz="1600" dirty="0"/>
                    </a:p>
                  </a:txBody>
                  <a:tcPr/>
                </a:tc>
                <a:extLst>
                  <a:ext uri="{0D108BD9-81ED-4DB2-BD59-A6C34878D82A}">
                    <a16:rowId xmlns:a16="http://schemas.microsoft.com/office/drawing/2014/main" val="2157701160"/>
                  </a:ext>
                </a:extLst>
              </a:tr>
              <a:tr h="4355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Sewer Systems – SDCL 9-48-15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Mowing – SDCL 31-31-5, 31-31-6</a:t>
                      </a:r>
                    </a:p>
                  </a:txBody>
                  <a:tcPr/>
                </a:tc>
                <a:extLst>
                  <a:ext uri="{0D108BD9-81ED-4DB2-BD59-A6C34878D82A}">
                    <a16:rowId xmlns:a16="http://schemas.microsoft.com/office/drawing/2014/main" val="1770233755"/>
                  </a:ext>
                </a:extLst>
              </a:tr>
              <a:tr h="591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Sidewalks – SDCL 9-46-5</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Nuisances – SDCL 21-10-6</a:t>
                      </a:r>
                    </a:p>
                  </a:txBody>
                  <a:tcPr/>
                </a:tc>
                <a:extLst>
                  <a:ext uri="{0D108BD9-81ED-4DB2-BD59-A6C34878D82A}">
                    <a16:rowId xmlns:a16="http://schemas.microsoft.com/office/drawing/2014/main" val="3290781703"/>
                  </a:ext>
                </a:extLst>
              </a:tr>
              <a:tr h="843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Solid Waste Management – SDCL 34A-6-29</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Sanitary Districts – Chapter 34A-5</a:t>
                      </a:r>
                    </a:p>
                  </a:txBody>
                  <a:tcPr/>
                </a:tc>
                <a:extLst>
                  <a:ext uri="{0D108BD9-81ED-4DB2-BD59-A6C34878D82A}">
                    <a16:rowId xmlns:a16="http://schemas.microsoft.com/office/drawing/2014/main" val="4250993322"/>
                  </a:ext>
                </a:extLst>
              </a:tr>
              <a:tr h="591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Street and Alley – Chapter 9-45</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Tree Removal – SDCL 31-31-5, 31-31-6</a:t>
                      </a:r>
                    </a:p>
                  </a:txBody>
                  <a:tcPr/>
                </a:tc>
                <a:extLst>
                  <a:ext uri="{0D108BD9-81ED-4DB2-BD59-A6C34878D82A}">
                    <a16:rowId xmlns:a16="http://schemas.microsoft.com/office/drawing/2014/main" val="2866333025"/>
                  </a:ext>
                </a:extLst>
              </a:tr>
              <a:tr h="591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Water Supply System – Chapter 9-47</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Water User District – Chapter 46A-9</a:t>
                      </a:r>
                    </a:p>
                  </a:txBody>
                  <a:tcPr/>
                </a:tc>
                <a:extLst>
                  <a:ext uri="{0D108BD9-81ED-4DB2-BD59-A6C34878D82A}">
                    <a16:rowId xmlns:a16="http://schemas.microsoft.com/office/drawing/2014/main" val="2944687643"/>
                  </a:ext>
                </a:extLst>
              </a:tr>
              <a:tr h="340389">
                <a:tc rowSpan="2">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Watershed – Chapter 46A-14</a:t>
                      </a:r>
                    </a:p>
                  </a:txBody>
                  <a:tcPr/>
                </a:tc>
                <a:extLst>
                  <a:ext uri="{0D108BD9-81ED-4DB2-BD59-A6C34878D82A}">
                    <a16:rowId xmlns:a16="http://schemas.microsoft.com/office/drawing/2014/main" val="1701242873"/>
                  </a:ext>
                </a:extLst>
              </a:tr>
              <a:tr h="340389">
                <a:tc vMerge="1">
                  <a:txBody>
                    <a:bodyPr/>
                    <a:lstStyle/>
                    <a:p>
                      <a:endParaRPr lang="en-US"/>
                    </a:p>
                  </a:txBody>
                  <a:tcPr/>
                </a:tc>
                <a:tc>
                  <a:txBody>
                    <a:bodyPr/>
                    <a:lstStyle/>
                    <a:p>
                      <a:endParaRPr lang="en-US" sz="1600" dirty="0"/>
                    </a:p>
                  </a:txBody>
                  <a:tcPr/>
                </a:tc>
                <a:extLst>
                  <a:ext uri="{0D108BD9-81ED-4DB2-BD59-A6C34878D82A}">
                    <a16:rowId xmlns:a16="http://schemas.microsoft.com/office/drawing/2014/main" val="4064264067"/>
                  </a:ext>
                </a:extLst>
              </a:tr>
            </a:tbl>
          </a:graphicData>
        </a:graphic>
      </p:graphicFrame>
      <p:sp>
        <p:nvSpPr>
          <p:cNvPr id="9" name="Rectangle 8">
            <a:extLst>
              <a:ext uri="{FF2B5EF4-FFF2-40B4-BE49-F238E27FC236}">
                <a16:creationId xmlns:a16="http://schemas.microsoft.com/office/drawing/2014/main" id="{3C53E9F2-7BEE-415C-87E3-63D61CE3384A}"/>
              </a:ext>
            </a:extLst>
          </p:cNvPr>
          <p:cNvSpPr/>
          <p:nvPr/>
        </p:nvSpPr>
        <p:spPr>
          <a:xfrm>
            <a:off x="254465" y="6303624"/>
            <a:ext cx="10399553" cy="523220"/>
          </a:xfrm>
          <a:prstGeom prst="rect">
            <a:avLst/>
          </a:prstGeom>
        </p:spPr>
        <p:txBody>
          <a:bodyPr wrap="square">
            <a:spAutoFit/>
          </a:bodyPr>
          <a:lstStyle/>
          <a:p>
            <a:r>
              <a:rPr lang="en-US" sz="1400" b="1" dirty="0"/>
              <a:t>*These statutes represent only a selected few that pertain to special assessments. Always discuss your situation with your attorney, as they will be defending your actions in a court of law. </a:t>
            </a:r>
            <a:endParaRPr lang="en-US" sz="1400" dirty="0"/>
          </a:p>
        </p:txBody>
      </p:sp>
    </p:spTree>
    <p:extLst>
      <p:ext uri="{BB962C8B-B14F-4D97-AF65-F5344CB8AC3E}">
        <p14:creationId xmlns:p14="http://schemas.microsoft.com/office/powerpoint/2010/main" val="597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D6B0A3-450B-47A4-B67F-F03DAFCBE611}"/>
              </a:ext>
            </a:extLst>
          </p:cNvPr>
          <p:cNvSpPr>
            <a:spLocks noGrp="1"/>
          </p:cNvSpPr>
          <p:nvPr>
            <p:ph type="title"/>
          </p:nvPr>
        </p:nvSpPr>
        <p:spPr>
          <a:xfrm>
            <a:off x="838200" y="134216"/>
            <a:ext cx="10515600" cy="1214294"/>
          </a:xfrm>
        </p:spPr>
        <p:txBody>
          <a:bodyPr>
            <a:normAutofit/>
          </a:bodyPr>
          <a:lstStyle/>
          <a:p>
            <a:pPr algn="ctr"/>
            <a:r>
              <a:rPr lang="en-US" sz="3600" dirty="0"/>
              <a:t>Towns and Townships</a:t>
            </a:r>
            <a:br>
              <a:rPr lang="en-US" sz="3600" dirty="0"/>
            </a:br>
            <a:r>
              <a:rPr lang="en-US" sz="3600" dirty="0"/>
              <a:t>Road Districts / Special Assessments</a:t>
            </a:r>
          </a:p>
        </p:txBody>
      </p:sp>
      <p:sp>
        <p:nvSpPr>
          <p:cNvPr id="3" name="Content Placeholder 2">
            <a:extLst>
              <a:ext uri="{FF2B5EF4-FFF2-40B4-BE49-F238E27FC236}">
                <a16:creationId xmlns:a16="http://schemas.microsoft.com/office/drawing/2014/main" id="{192336CF-8DFC-4D33-9C2E-54B10E809049}"/>
              </a:ext>
            </a:extLst>
          </p:cNvPr>
          <p:cNvSpPr>
            <a:spLocks noGrp="1"/>
          </p:cNvSpPr>
          <p:nvPr>
            <p:ph idx="1"/>
          </p:nvPr>
        </p:nvSpPr>
        <p:spPr>
          <a:xfrm>
            <a:off x="838200" y="1253331"/>
            <a:ext cx="10515600" cy="5286014"/>
          </a:xfrm>
        </p:spPr>
        <p:txBody>
          <a:bodyPr>
            <a:normAutofit fontScale="47500" lnSpcReduction="20000"/>
          </a:bodyPr>
          <a:lstStyle/>
          <a:p>
            <a:r>
              <a:rPr lang="en-US" b="1" dirty="0"/>
              <a:t>Codified Law that governs County Road Districts is Chapter 31-12A</a:t>
            </a:r>
          </a:p>
          <a:p>
            <a:r>
              <a:rPr lang="en-US" b="1" dirty="0"/>
              <a:t>Codified Law that governs Township Road Districts is Chapter 31-13-15, 31-13-16 and 31-13-17</a:t>
            </a:r>
          </a:p>
          <a:p>
            <a:pPr marL="0" indent="0">
              <a:buNone/>
            </a:pPr>
            <a:endParaRPr lang="en-US" b="1" dirty="0"/>
          </a:p>
          <a:p>
            <a:pPr marL="0" indent="0">
              <a:buNone/>
            </a:pPr>
            <a:r>
              <a:rPr lang="en-US" sz="2400" b="1" u="sng" dirty="0"/>
              <a:t>County Road District</a:t>
            </a:r>
          </a:p>
          <a:p>
            <a:r>
              <a:rPr lang="en-US" sz="2400" b="1" dirty="0">
                <a:hlinkClick r:id="rId2"/>
              </a:rPr>
              <a:t>31-12A-1</a:t>
            </a:r>
            <a:r>
              <a:rPr lang="en-US" sz="2400" b="1" dirty="0"/>
              <a:t>. Incorporation of road district.</a:t>
            </a:r>
            <a:endParaRPr lang="en-US" sz="2400" dirty="0"/>
          </a:p>
          <a:p>
            <a:r>
              <a:rPr lang="en-US" sz="2400" dirty="0"/>
              <a:t>Any area outside the boundary of a municipality, which is situated so that the construction or maintenance of roads becomes desirable, may be incorporated as a road district pursuant to this chapter.</a:t>
            </a:r>
          </a:p>
          <a:p>
            <a:endParaRPr lang="en-US" sz="2400" b="1" dirty="0"/>
          </a:p>
          <a:p>
            <a:pPr marL="0" indent="0">
              <a:buNone/>
            </a:pPr>
            <a:r>
              <a:rPr lang="en-US" sz="2400" b="1" u="sng" dirty="0"/>
              <a:t>Township Road District</a:t>
            </a:r>
          </a:p>
          <a:p>
            <a:r>
              <a:rPr lang="en-US" sz="2400" b="1" dirty="0">
                <a:hlinkClick r:id="rId3"/>
              </a:rPr>
              <a:t>31-13-15</a:t>
            </a:r>
            <a:r>
              <a:rPr lang="en-US" sz="2400" b="1" dirty="0"/>
              <a:t>. Road districts.</a:t>
            </a:r>
            <a:endParaRPr lang="en-US" sz="2400" dirty="0"/>
          </a:p>
          <a:p>
            <a:r>
              <a:rPr lang="en-US" sz="2400" dirty="0"/>
              <a:t>Each organized township may divide the roads or streets in the township into road districts which shall include not more than:</a:t>
            </a:r>
          </a:p>
          <a:p>
            <a:r>
              <a:rPr lang="en-US" sz="2400" dirty="0"/>
              <a:t>(1)    One-half mile of township road which provides access to a rural subdivision or unincorporated town;</a:t>
            </a:r>
          </a:p>
          <a:p>
            <a:r>
              <a:rPr lang="en-US" sz="2400" dirty="0"/>
              <a:t>(2)    Three miles of streets in an unincorporated town; or</a:t>
            </a:r>
          </a:p>
          <a:p>
            <a:r>
              <a:rPr lang="en-US" sz="2400" dirty="0"/>
              <a:t>(3)    Five miles of streets in a rural subdivision as defined in § </a:t>
            </a:r>
            <a:r>
              <a:rPr lang="en-US" sz="2400" dirty="0">
                <a:hlinkClick r:id="rId4"/>
              </a:rPr>
              <a:t>31-13-32</a:t>
            </a:r>
            <a:r>
              <a:rPr lang="en-US" sz="2400" dirty="0"/>
              <a:t>.</a:t>
            </a:r>
          </a:p>
          <a:p>
            <a:endParaRPr lang="en-US" sz="2400" dirty="0"/>
          </a:p>
          <a:p>
            <a:r>
              <a:rPr lang="en-US" sz="2400" b="1" dirty="0">
                <a:hlinkClick r:id="rId5"/>
              </a:rPr>
              <a:t>31-13-16</a:t>
            </a:r>
            <a:r>
              <a:rPr lang="en-US" sz="2400" b="1" dirty="0"/>
              <a:t>. Petition for improvement of road district--Notice to property owners.</a:t>
            </a:r>
            <a:endParaRPr lang="en-US" sz="2400" dirty="0"/>
          </a:p>
          <a:p>
            <a:r>
              <a:rPr lang="en-US" sz="2400" dirty="0"/>
              <a:t>Whenever the owners of eighty percent of the property fronting upon any road in a road district established pursuant to § </a:t>
            </a:r>
            <a:r>
              <a:rPr lang="en-US" sz="2400" dirty="0">
                <a:hlinkClick r:id="rId3"/>
              </a:rPr>
              <a:t>31-13-15</a:t>
            </a:r>
            <a:r>
              <a:rPr lang="en-US" sz="2400" dirty="0"/>
              <a:t> shall by petition in writing filed with the township clerk request that the property in the road district be assessed for road improvement, the supervisors shall set a time for hearing the petition and notice shall be given to the abutting property owners whose property it is proposed to assess who shall not have joined in the petition, by either delivery to the property owners of a copy of the notice of hearing or by mailing a copy of notice of hearing to such abutting property owner at his last known post office address, or if such address cannot be determined, then by publishing such notice in a legal newspaper designated by the supervisors as most likely to give notice, which notice shall be given at least ten days prior to the hearing.</a:t>
            </a:r>
          </a:p>
          <a:p>
            <a:endParaRPr lang="en-US" sz="1700" dirty="0"/>
          </a:p>
          <a:p>
            <a:endParaRPr lang="en-US" b="1" dirty="0"/>
          </a:p>
        </p:txBody>
      </p:sp>
    </p:spTree>
    <p:extLst>
      <p:ext uri="{BB962C8B-B14F-4D97-AF65-F5344CB8AC3E}">
        <p14:creationId xmlns:p14="http://schemas.microsoft.com/office/powerpoint/2010/main" val="379425857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2808</TotalTime>
  <Words>3154</Words>
  <Application>Microsoft Office PowerPoint</Application>
  <PresentationFormat>Widescreen</PresentationFormat>
  <Paragraphs>141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  SD Towns and Townships  Overview of:  * Revenue Sources  * Special Assessments   * Road Districts</vt:lpstr>
      <vt:lpstr>Towns and Townships Primary Revenue Sources</vt:lpstr>
      <vt:lpstr>Towns and Townships Primary Revenue Sources</vt:lpstr>
      <vt:lpstr>Towns and Townships Primary Revenue Sources</vt:lpstr>
      <vt:lpstr>Towns and Townships Special Assessments</vt:lpstr>
      <vt:lpstr>Towns and Townships Special Assessments</vt:lpstr>
      <vt:lpstr>Towns and Townships Special Assessments</vt:lpstr>
      <vt:lpstr>Towns and Townships - Special Assessments</vt:lpstr>
      <vt:lpstr>Towns and Townships Road Districts / Special Assessments</vt:lpstr>
      <vt:lpstr>Towns and Townships Road Districts / Special Assessments</vt:lpstr>
      <vt:lpstr>Towns and Townships Road Districts / Special Assessments</vt:lpstr>
      <vt:lpstr>Towns and Townships Special Assessments</vt:lpstr>
      <vt:lpstr>Towns and Townships Special Assessments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Revenue Sources and Special Assessments</dc:title>
  <dc:creator>Kyte, Ben</dc:creator>
  <cp:lastModifiedBy>SDATAT Towns and Townships</cp:lastModifiedBy>
  <cp:revision>44</cp:revision>
  <dcterms:created xsi:type="dcterms:W3CDTF">2022-11-15T20:16:04Z</dcterms:created>
  <dcterms:modified xsi:type="dcterms:W3CDTF">2022-11-30T16:49:14Z</dcterms:modified>
</cp:coreProperties>
</file>