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24"/>
  </p:notesMasterIdLst>
  <p:sldIdLst>
    <p:sldId id="256" r:id="rId2"/>
    <p:sldId id="284" r:id="rId3"/>
    <p:sldId id="294" r:id="rId4"/>
    <p:sldId id="297" r:id="rId5"/>
    <p:sldId id="290" r:id="rId6"/>
    <p:sldId id="288" r:id="rId7"/>
    <p:sldId id="292" r:id="rId8"/>
    <p:sldId id="293" r:id="rId9"/>
    <p:sldId id="285" r:id="rId10"/>
    <p:sldId id="291" r:id="rId11"/>
    <p:sldId id="287" r:id="rId12"/>
    <p:sldId id="350" r:id="rId13"/>
    <p:sldId id="338" r:id="rId14"/>
    <p:sldId id="349" r:id="rId15"/>
    <p:sldId id="257" r:id="rId16"/>
    <p:sldId id="265" r:id="rId17"/>
    <p:sldId id="278" r:id="rId18"/>
    <p:sldId id="260" r:id="rId19"/>
    <p:sldId id="286" r:id="rId20"/>
    <p:sldId id="289" r:id="rId21"/>
    <p:sldId id="275" r:id="rId22"/>
    <p:sldId id="274" r:id="rId2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1A266-9886-4F18-BF4B-D038A7A34224}" v="54" dt="2023-03-29T19:02:10.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80322" autoAdjust="0"/>
  </p:normalViewPr>
  <p:slideViewPr>
    <p:cSldViewPr snapToGrid="0">
      <p:cViewPr varScale="1">
        <p:scale>
          <a:sx n="76" d="100"/>
          <a:sy n="76" d="100"/>
        </p:scale>
        <p:origin x="102" y="198"/>
      </p:cViewPr>
      <p:guideLst/>
    </p:cSldViewPr>
  </p:slideViewPr>
  <p:notesTextViewPr>
    <p:cViewPr>
      <p:scale>
        <a:sx n="1" d="1"/>
        <a:sy n="1" d="1"/>
      </p:scale>
      <p:origin x="0" y="0"/>
    </p:cViewPr>
  </p:notesTextViewPr>
  <p:notesViewPr>
    <p:cSldViewPr snapToGrid="0">
      <p:cViewPr varScale="1">
        <p:scale>
          <a:sx n="80" d="100"/>
          <a:sy n="80" d="100"/>
        </p:scale>
        <p:origin x="11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letten" userId="a86c4e7c-3f78-43d2-94c5-7d23b722b435" providerId="ADAL" clId="{C6C1A266-9886-4F18-BF4B-D038A7A34224}"/>
    <pc:docChg chg="undo custSel modSld">
      <pc:chgData name="Terry Sletten" userId="a86c4e7c-3f78-43d2-94c5-7d23b722b435" providerId="ADAL" clId="{C6C1A266-9886-4F18-BF4B-D038A7A34224}" dt="2023-04-11T13:43:59.010" v="1160" actId="20577"/>
      <pc:docMkLst>
        <pc:docMk/>
      </pc:docMkLst>
      <pc:sldChg chg="modSp mod">
        <pc:chgData name="Terry Sletten" userId="a86c4e7c-3f78-43d2-94c5-7d23b722b435" providerId="ADAL" clId="{C6C1A266-9886-4F18-BF4B-D038A7A34224}" dt="2023-03-29T16:19:19.288" v="374" actId="1076"/>
        <pc:sldMkLst>
          <pc:docMk/>
          <pc:sldMk cId="415696503" sldId="256"/>
        </pc:sldMkLst>
        <pc:spChg chg="mod">
          <ac:chgData name="Terry Sletten" userId="a86c4e7c-3f78-43d2-94c5-7d23b722b435" providerId="ADAL" clId="{C6C1A266-9886-4F18-BF4B-D038A7A34224}" dt="2023-03-29T16:19:06.505" v="372" actId="14100"/>
          <ac:spMkLst>
            <pc:docMk/>
            <pc:sldMk cId="415696503" sldId="256"/>
            <ac:spMk id="2" creationId="{00000000-0000-0000-0000-000000000000}"/>
          </ac:spMkLst>
        </pc:spChg>
        <pc:spChg chg="mod">
          <ac:chgData name="Terry Sletten" userId="a86c4e7c-3f78-43d2-94c5-7d23b722b435" providerId="ADAL" clId="{C6C1A266-9886-4F18-BF4B-D038A7A34224}" dt="2023-03-29T16:19:10.720" v="373" actId="14100"/>
          <ac:spMkLst>
            <pc:docMk/>
            <pc:sldMk cId="415696503" sldId="256"/>
            <ac:spMk id="3" creationId="{00000000-0000-0000-0000-000000000000}"/>
          </ac:spMkLst>
        </pc:spChg>
        <pc:picChg chg="mod">
          <ac:chgData name="Terry Sletten" userId="a86c4e7c-3f78-43d2-94c5-7d23b722b435" providerId="ADAL" clId="{C6C1A266-9886-4F18-BF4B-D038A7A34224}" dt="2023-03-29T16:19:19.288" v="374" actId="1076"/>
          <ac:picMkLst>
            <pc:docMk/>
            <pc:sldMk cId="415696503" sldId="256"/>
            <ac:picMk id="4" creationId="{25B7B062-CB26-44C8-B88A-403C5DB41CA5}"/>
          </ac:picMkLst>
        </pc:picChg>
      </pc:sldChg>
      <pc:sldChg chg="modSp mod">
        <pc:chgData name="Terry Sletten" userId="a86c4e7c-3f78-43d2-94c5-7d23b722b435" providerId="ADAL" clId="{C6C1A266-9886-4F18-BF4B-D038A7A34224}" dt="2023-03-29T18:59:13.639" v="1151" actId="115"/>
        <pc:sldMkLst>
          <pc:docMk/>
          <pc:sldMk cId="208040019" sldId="257"/>
        </pc:sldMkLst>
        <pc:spChg chg="mod">
          <ac:chgData name="Terry Sletten" userId="a86c4e7c-3f78-43d2-94c5-7d23b722b435" providerId="ADAL" clId="{C6C1A266-9886-4F18-BF4B-D038A7A34224}" dt="2023-03-29T18:59:13.639" v="1151" actId="115"/>
          <ac:spMkLst>
            <pc:docMk/>
            <pc:sldMk cId="208040019" sldId="257"/>
            <ac:spMk id="2" creationId="{00000000-0000-0000-0000-000000000000}"/>
          </ac:spMkLst>
        </pc:spChg>
      </pc:sldChg>
      <pc:sldChg chg="modSp mod">
        <pc:chgData name="Terry Sletten" userId="a86c4e7c-3f78-43d2-94c5-7d23b722b435" providerId="ADAL" clId="{C6C1A266-9886-4F18-BF4B-D038A7A34224}" dt="2023-03-29T19:02:52.358" v="1158" actId="403"/>
        <pc:sldMkLst>
          <pc:docMk/>
          <pc:sldMk cId="2924555174" sldId="275"/>
        </pc:sldMkLst>
        <pc:spChg chg="mod">
          <ac:chgData name="Terry Sletten" userId="a86c4e7c-3f78-43d2-94c5-7d23b722b435" providerId="ADAL" clId="{C6C1A266-9886-4F18-BF4B-D038A7A34224}" dt="2023-03-29T19:02:44.650" v="1156" actId="1076"/>
          <ac:spMkLst>
            <pc:docMk/>
            <pc:sldMk cId="2924555174" sldId="275"/>
            <ac:spMk id="4" creationId="{00000000-0000-0000-0000-000000000000}"/>
          </ac:spMkLst>
        </pc:spChg>
        <pc:spChg chg="mod">
          <ac:chgData name="Terry Sletten" userId="a86c4e7c-3f78-43d2-94c5-7d23b722b435" providerId="ADAL" clId="{C6C1A266-9886-4F18-BF4B-D038A7A34224}" dt="2023-03-29T19:02:52.358" v="1158" actId="403"/>
          <ac:spMkLst>
            <pc:docMk/>
            <pc:sldMk cId="2924555174" sldId="275"/>
            <ac:spMk id="6" creationId="{00000000-0000-0000-0000-000000000000}"/>
          </ac:spMkLst>
        </pc:spChg>
      </pc:sldChg>
      <pc:sldChg chg="modSp mod">
        <pc:chgData name="Terry Sletten" userId="a86c4e7c-3f78-43d2-94c5-7d23b722b435" providerId="ADAL" clId="{C6C1A266-9886-4F18-BF4B-D038A7A34224}" dt="2023-03-29T19:02:01.707" v="1152" actId="14100"/>
        <pc:sldMkLst>
          <pc:docMk/>
          <pc:sldMk cId="2860575044" sldId="286"/>
        </pc:sldMkLst>
        <pc:spChg chg="mod">
          <ac:chgData name="Terry Sletten" userId="a86c4e7c-3f78-43d2-94c5-7d23b722b435" providerId="ADAL" clId="{C6C1A266-9886-4F18-BF4B-D038A7A34224}" dt="2023-03-29T16:18:29.960" v="367" actId="27636"/>
          <ac:spMkLst>
            <pc:docMk/>
            <pc:sldMk cId="2860575044" sldId="286"/>
            <ac:spMk id="2" creationId="{00000000-0000-0000-0000-000000000000}"/>
          </ac:spMkLst>
        </pc:spChg>
        <pc:spChg chg="mod">
          <ac:chgData name="Terry Sletten" userId="a86c4e7c-3f78-43d2-94c5-7d23b722b435" providerId="ADAL" clId="{C6C1A266-9886-4F18-BF4B-D038A7A34224}" dt="2023-03-29T16:18:29.812" v="362"/>
          <ac:spMkLst>
            <pc:docMk/>
            <pc:sldMk cId="2860575044" sldId="286"/>
            <ac:spMk id="3" creationId="{00000000-0000-0000-0000-000000000000}"/>
          </ac:spMkLst>
        </pc:spChg>
        <pc:picChg chg="mod">
          <ac:chgData name="Terry Sletten" userId="a86c4e7c-3f78-43d2-94c5-7d23b722b435" providerId="ADAL" clId="{C6C1A266-9886-4F18-BF4B-D038A7A34224}" dt="2023-03-29T19:02:01.707" v="1152" actId="14100"/>
          <ac:picMkLst>
            <pc:docMk/>
            <pc:sldMk cId="2860575044" sldId="286"/>
            <ac:picMk id="1026" creationId="{00000000-0000-0000-0000-000000000000}"/>
          </ac:picMkLst>
        </pc:picChg>
      </pc:sldChg>
      <pc:sldChg chg="modSp mod">
        <pc:chgData name="Terry Sletten" userId="a86c4e7c-3f78-43d2-94c5-7d23b722b435" providerId="ADAL" clId="{C6C1A266-9886-4F18-BF4B-D038A7A34224}" dt="2023-03-29T16:19:58.552" v="390" actId="20577"/>
        <pc:sldMkLst>
          <pc:docMk/>
          <pc:sldMk cId="2687857058" sldId="288"/>
        </pc:sldMkLst>
        <pc:spChg chg="mod">
          <ac:chgData name="Terry Sletten" userId="a86c4e7c-3f78-43d2-94c5-7d23b722b435" providerId="ADAL" clId="{C6C1A266-9886-4F18-BF4B-D038A7A34224}" dt="2023-03-29T16:18:29.934" v="364" actId="27636"/>
          <ac:spMkLst>
            <pc:docMk/>
            <pc:sldMk cId="2687857058" sldId="288"/>
            <ac:spMk id="2" creationId="{00000000-0000-0000-0000-000000000000}"/>
          </ac:spMkLst>
        </pc:spChg>
        <pc:spChg chg="mod">
          <ac:chgData name="Terry Sletten" userId="a86c4e7c-3f78-43d2-94c5-7d23b722b435" providerId="ADAL" clId="{C6C1A266-9886-4F18-BF4B-D038A7A34224}" dt="2023-03-29T16:19:58.552" v="390" actId="20577"/>
          <ac:spMkLst>
            <pc:docMk/>
            <pc:sldMk cId="2687857058" sldId="288"/>
            <ac:spMk id="6" creationId="{75E0FDE3-1BEC-4BEC-98FB-B7C59BDF1467}"/>
          </ac:spMkLst>
        </pc:spChg>
      </pc:sldChg>
      <pc:sldChg chg="modSp mod">
        <pc:chgData name="Terry Sletten" userId="a86c4e7c-3f78-43d2-94c5-7d23b722b435" providerId="ADAL" clId="{C6C1A266-9886-4F18-BF4B-D038A7A34224}" dt="2023-03-29T19:02:10.490" v="1154" actId="1076"/>
        <pc:sldMkLst>
          <pc:docMk/>
          <pc:sldMk cId="1144748157" sldId="289"/>
        </pc:sldMkLst>
        <pc:spChg chg="mod">
          <ac:chgData name="Terry Sletten" userId="a86c4e7c-3f78-43d2-94c5-7d23b722b435" providerId="ADAL" clId="{C6C1A266-9886-4F18-BF4B-D038A7A34224}" dt="2023-03-29T16:18:29.978" v="368" actId="27636"/>
          <ac:spMkLst>
            <pc:docMk/>
            <pc:sldMk cId="1144748157" sldId="289"/>
            <ac:spMk id="3" creationId="{00000000-0000-0000-0000-000000000000}"/>
          </ac:spMkLst>
        </pc:spChg>
        <pc:picChg chg="mod">
          <ac:chgData name="Terry Sletten" userId="a86c4e7c-3f78-43d2-94c5-7d23b722b435" providerId="ADAL" clId="{C6C1A266-9886-4F18-BF4B-D038A7A34224}" dt="2023-03-29T19:02:10.490" v="1154" actId="1076"/>
          <ac:picMkLst>
            <pc:docMk/>
            <pc:sldMk cId="1144748157" sldId="289"/>
            <ac:picMk id="1026" creationId="{00000000-0000-0000-0000-000000000000}"/>
          </ac:picMkLst>
        </pc:picChg>
      </pc:sldChg>
      <pc:sldChg chg="addSp delSp modSp mod">
        <pc:chgData name="Terry Sletten" userId="a86c4e7c-3f78-43d2-94c5-7d23b722b435" providerId="ADAL" clId="{C6C1A266-9886-4F18-BF4B-D038A7A34224}" dt="2023-03-29T16:18:47.305" v="371" actId="14100"/>
        <pc:sldMkLst>
          <pc:docMk/>
          <pc:sldMk cId="2199299200" sldId="290"/>
        </pc:sldMkLst>
        <pc:spChg chg="mod">
          <ac:chgData name="Terry Sletten" userId="a86c4e7c-3f78-43d2-94c5-7d23b722b435" providerId="ADAL" clId="{C6C1A266-9886-4F18-BF4B-D038A7A34224}" dt="2023-03-29T16:18:47.305" v="371" actId="14100"/>
          <ac:spMkLst>
            <pc:docMk/>
            <pc:sldMk cId="2199299200" sldId="290"/>
            <ac:spMk id="2" creationId="{00000000-0000-0000-0000-000000000000}"/>
          </ac:spMkLst>
        </pc:spChg>
        <pc:spChg chg="mod">
          <ac:chgData name="Terry Sletten" userId="a86c4e7c-3f78-43d2-94c5-7d23b722b435" providerId="ADAL" clId="{C6C1A266-9886-4F18-BF4B-D038A7A34224}" dt="2023-03-29T16:13:46.049" v="282" actId="20577"/>
          <ac:spMkLst>
            <pc:docMk/>
            <pc:sldMk cId="2199299200" sldId="290"/>
            <ac:spMk id="28" creationId="{B79D4DE0-44CD-4724-A829-88018DCC607E}"/>
          </ac:spMkLst>
        </pc:spChg>
        <pc:spChg chg="mod">
          <ac:chgData name="Terry Sletten" userId="a86c4e7c-3f78-43d2-94c5-7d23b722b435" providerId="ADAL" clId="{C6C1A266-9886-4F18-BF4B-D038A7A34224}" dt="2023-03-29T16:17:12.996" v="359" actId="14100"/>
          <ac:spMkLst>
            <pc:docMk/>
            <pc:sldMk cId="2199299200" sldId="290"/>
            <ac:spMk id="37" creationId="{D497D4A3-375F-4256-9C04-E61BCA258C27}"/>
          </ac:spMkLst>
        </pc:spChg>
        <pc:cxnChg chg="del mod">
          <ac:chgData name="Terry Sletten" userId="a86c4e7c-3f78-43d2-94c5-7d23b722b435" providerId="ADAL" clId="{C6C1A266-9886-4F18-BF4B-D038A7A34224}" dt="2023-03-29T16:14:14.964" v="283" actId="21"/>
          <ac:cxnSpMkLst>
            <pc:docMk/>
            <pc:sldMk cId="2199299200" sldId="290"/>
            <ac:cxnSpMk id="8" creationId="{B9F68F08-12C1-4834-99B2-C6293E377E3B}"/>
          </ac:cxnSpMkLst>
        </pc:cxnChg>
        <pc:cxnChg chg="del">
          <ac:chgData name="Terry Sletten" userId="a86c4e7c-3f78-43d2-94c5-7d23b722b435" providerId="ADAL" clId="{C6C1A266-9886-4F18-BF4B-D038A7A34224}" dt="2023-03-29T16:14:18.635" v="284" actId="21"/>
          <ac:cxnSpMkLst>
            <pc:docMk/>
            <pc:sldMk cId="2199299200" sldId="290"/>
            <ac:cxnSpMk id="11" creationId="{32DF563C-E297-4BB9-87F1-B6B2897BED71}"/>
          </ac:cxnSpMkLst>
        </pc:cxnChg>
        <pc:cxnChg chg="add">
          <ac:chgData name="Terry Sletten" userId="a86c4e7c-3f78-43d2-94c5-7d23b722b435" providerId="ADAL" clId="{C6C1A266-9886-4F18-BF4B-D038A7A34224}" dt="2023-03-29T16:18:01.742" v="361" actId="11529"/>
          <ac:cxnSpMkLst>
            <pc:docMk/>
            <pc:sldMk cId="2199299200" sldId="290"/>
            <ac:cxnSpMk id="13" creationId="{44629133-BFCD-A20E-B89E-DA01A6D4A2E2}"/>
          </ac:cxnSpMkLst>
        </pc:cxnChg>
        <pc:cxnChg chg="del">
          <ac:chgData name="Terry Sletten" userId="a86c4e7c-3f78-43d2-94c5-7d23b722b435" providerId="ADAL" clId="{C6C1A266-9886-4F18-BF4B-D038A7A34224}" dt="2023-03-29T16:14:38.827" v="286" actId="21"/>
          <ac:cxnSpMkLst>
            <pc:docMk/>
            <pc:sldMk cId="2199299200" sldId="290"/>
            <ac:cxnSpMk id="17" creationId="{D439B812-219E-47CB-8F15-037FEA1F1559}"/>
          </ac:cxnSpMkLst>
        </pc:cxnChg>
        <pc:cxnChg chg="del mod">
          <ac:chgData name="Terry Sletten" userId="a86c4e7c-3f78-43d2-94c5-7d23b722b435" providerId="ADAL" clId="{C6C1A266-9886-4F18-BF4B-D038A7A34224}" dt="2023-03-29T16:14:32.691" v="285" actId="21"/>
          <ac:cxnSpMkLst>
            <pc:docMk/>
            <pc:sldMk cId="2199299200" sldId="290"/>
            <ac:cxnSpMk id="20" creationId="{4A96561C-41C3-489E-9656-C8225CC1F237}"/>
          </ac:cxnSpMkLst>
        </pc:cxnChg>
        <pc:cxnChg chg="del">
          <ac:chgData name="Terry Sletten" userId="a86c4e7c-3f78-43d2-94c5-7d23b722b435" providerId="ADAL" clId="{C6C1A266-9886-4F18-BF4B-D038A7A34224}" dt="2023-03-29T16:14:43.413" v="287" actId="21"/>
          <ac:cxnSpMkLst>
            <pc:docMk/>
            <pc:sldMk cId="2199299200" sldId="290"/>
            <ac:cxnSpMk id="25" creationId="{7F5B76A5-94AA-4311-BF32-6B39453AD439}"/>
          </ac:cxnSpMkLst>
        </pc:cxnChg>
        <pc:cxnChg chg="del mod">
          <ac:chgData name="Terry Sletten" userId="a86c4e7c-3f78-43d2-94c5-7d23b722b435" providerId="ADAL" clId="{C6C1A266-9886-4F18-BF4B-D038A7A34224}" dt="2023-03-29T16:14:47.672" v="288" actId="21"/>
          <ac:cxnSpMkLst>
            <pc:docMk/>
            <pc:sldMk cId="2199299200" sldId="290"/>
            <ac:cxnSpMk id="30" creationId="{B44F459A-8204-4480-954B-0D41C79C6769}"/>
          </ac:cxnSpMkLst>
        </pc:cxnChg>
        <pc:cxnChg chg="mod">
          <ac:chgData name="Terry Sletten" userId="a86c4e7c-3f78-43d2-94c5-7d23b722b435" providerId="ADAL" clId="{C6C1A266-9886-4F18-BF4B-D038A7A34224}" dt="2023-03-29T16:17:02.298" v="358" actId="14100"/>
          <ac:cxnSpMkLst>
            <pc:docMk/>
            <pc:sldMk cId="2199299200" sldId="290"/>
            <ac:cxnSpMk id="34" creationId="{293CC260-80CB-43DB-8AE0-24BDA7F2AE42}"/>
          </ac:cxnSpMkLst>
        </pc:cxnChg>
        <pc:cxnChg chg="mod">
          <ac:chgData name="Terry Sletten" userId="a86c4e7c-3f78-43d2-94c5-7d23b722b435" providerId="ADAL" clId="{C6C1A266-9886-4F18-BF4B-D038A7A34224}" dt="2023-03-29T16:17:33.418" v="360" actId="14100"/>
          <ac:cxnSpMkLst>
            <pc:docMk/>
            <pc:sldMk cId="2199299200" sldId="290"/>
            <ac:cxnSpMk id="38" creationId="{80DF1847-2A15-47C2-A0EB-4EA71C3EEF00}"/>
          </ac:cxnSpMkLst>
        </pc:cxnChg>
      </pc:sldChg>
      <pc:sldChg chg="addSp delSp modSp mod setBg">
        <pc:chgData name="Terry Sletten" userId="a86c4e7c-3f78-43d2-94c5-7d23b722b435" providerId="ADAL" clId="{C6C1A266-9886-4F18-BF4B-D038A7A34224}" dt="2023-04-11T13:43:59.010" v="1160" actId="20577"/>
        <pc:sldMkLst>
          <pc:docMk/>
          <pc:sldMk cId="3127439775" sldId="291"/>
        </pc:sldMkLst>
        <pc:spChg chg="mod">
          <ac:chgData name="Terry Sletten" userId="a86c4e7c-3f78-43d2-94c5-7d23b722b435" providerId="ADAL" clId="{C6C1A266-9886-4F18-BF4B-D038A7A34224}" dt="2023-03-29T16:42:17.344" v="496" actId="14100"/>
          <ac:spMkLst>
            <pc:docMk/>
            <pc:sldMk cId="3127439775" sldId="291"/>
            <ac:spMk id="2" creationId="{00000000-0000-0000-0000-000000000000}"/>
          </ac:spMkLst>
        </pc:spChg>
        <pc:spChg chg="mod">
          <ac:chgData name="Terry Sletten" userId="a86c4e7c-3f78-43d2-94c5-7d23b722b435" providerId="ADAL" clId="{C6C1A266-9886-4F18-BF4B-D038A7A34224}" dt="2023-04-11T13:43:59.010" v="1160" actId="20577"/>
          <ac:spMkLst>
            <pc:docMk/>
            <pc:sldMk cId="3127439775" sldId="291"/>
            <ac:spMk id="3" creationId="{00000000-0000-0000-0000-000000000000}"/>
          </ac:spMkLst>
        </pc:spChg>
        <pc:spChg chg="add del">
          <ac:chgData name="Terry Sletten" userId="a86c4e7c-3f78-43d2-94c5-7d23b722b435" providerId="ADAL" clId="{C6C1A266-9886-4F18-BF4B-D038A7A34224}" dt="2023-03-29T16:40:55.039" v="482" actId="26606"/>
          <ac:spMkLst>
            <pc:docMk/>
            <pc:sldMk cId="3127439775" sldId="291"/>
            <ac:spMk id="11" creationId="{149FB5C3-7336-4FE0-A30C-CC0A3646D499}"/>
          </ac:spMkLst>
        </pc:spChg>
        <pc:spChg chg="add del">
          <ac:chgData name="Terry Sletten" userId="a86c4e7c-3f78-43d2-94c5-7d23b722b435" providerId="ADAL" clId="{C6C1A266-9886-4F18-BF4B-D038A7A34224}" dt="2023-03-29T16:40:55.039" v="482" actId="26606"/>
          <ac:spMkLst>
            <pc:docMk/>
            <pc:sldMk cId="3127439775" sldId="291"/>
            <ac:spMk id="17" creationId="{0DA909B4-15FF-46A6-8A7F-7AEF977FE9ED}"/>
          </ac:spMkLst>
        </pc:spChg>
        <pc:spChg chg="add del">
          <ac:chgData name="Terry Sletten" userId="a86c4e7c-3f78-43d2-94c5-7d23b722b435" providerId="ADAL" clId="{C6C1A266-9886-4F18-BF4B-D038A7A34224}" dt="2023-03-29T16:40:55.039" v="482" actId="26606"/>
          <ac:spMkLst>
            <pc:docMk/>
            <pc:sldMk cId="3127439775" sldId="291"/>
            <ac:spMk id="19" creationId="{1382A32C-5B0C-4B1C-A074-76C6DBCC9F87}"/>
          </ac:spMkLst>
        </pc:spChg>
        <pc:spChg chg="add">
          <ac:chgData name="Terry Sletten" userId="a86c4e7c-3f78-43d2-94c5-7d23b722b435" providerId="ADAL" clId="{C6C1A266-9886-4F18-BF4B-D038A7A34224}" dt="2023-03-29T16:40:55.053" v="483" actId="26606"/>
          <ac:spMkLst>
            <pc:docMk/>
            <pc:sldMk cId="3127439775" sldId="291"/>
            <ac:spMk id="21" creationId="{F35DB090-93B5-4581-8D71-BB3839684BFF}"/>
          </ac:spMkLst>
        </pc:spChg>
        <pc:spChg chg="add">
          <ac:chgData name="Terry Sletten" userId="a86c4e7c-3f78-43d2-94c5-7d23b722b435" providerId="ADAL" clId="{C6C1A266-9886-4F18-BF4B-D038A7A34224}" dt="2023-03-29T16:40:55.053" v="483" actId="26606"/>
          <ac:spMkLst>
            <pc:docMk/>
            <pc:sldMk cId="3127439775" sldId="291"/>
            <ac:spMk id="22" creationId="{A0DE92DF-4769-4DE9-93FD-EE31271850CA}"/>
          </ac:spMkLst>
        </pc:spChg>
        <pc:grpChg chg="add del">
          <ac:chgData name="Terry Sletten" userId="a86c4e7c-3f78-43d2-94c5-7d23b722b435" providerId="ADAL" clId="{C6C1A266-9886-4F18-BF4B-D038A7A34224}" dt="2023-03-29T16:40:55.039" v="482" actId="26606"/>
          <ac:grpSpMkLst>
            <pc:docMk/>
            <pc:sldMk cId="3127439775" sldId="291"/>
            <ac:grpSpMk id="13" creationId="{19A6B5CE-CB1D-48EE-8B43-E952235C8371}"/>
          </ac:grpSpMkLst>
        </pc:grpChg>
        <pc:picChg chg="mod ord">
          <ac:chgData name="Terry Sletten" userId="a86c4e7c-3f78-43d2-94c5-7d23b722b435" providerId="ADAL" clId="{C6C1A266-9886-4F18-BF4B-D038A7A34224}" dt="2023-03-29T16:42:04.632" v="493" actId="1076"/>
          <ac:picMkLst>
            <pc:docMk/>
            <pc:sldMk cId="3127439775" sldId="291"/>
            <ac:picMk id="4" creationId="{C10E5D2E-02B8-45E8-97BA-FAD100E8644F}"/>
          </ac:picMkLst>
        </pc:picChg>
        <pc:picChg chg="add mod">
          <ac:chgData name="Terry Sletten" userId="a86c4e7c-3f78-43d2-94c5-7d23b722b435" providerId="ADAL" clId="{C6C1A266-9886-4F18-BF4B-D038A7A34224}" dt="2023-03-29T16:42:02.680" v="492" actId="1076"/>
          <ac:picMkLst>
            <pc:docMk/>
            <pc:sldMk cId="3127439775" sldId="291"/>
            <ac:picMk id="6" creationId="{6B295E90-9D57-4127-2EBA-1B61BC2DFE14}"/>
          </ac:picMkLst>
        </pc:picChg>
      </pc:sldChg>
      <pc:sldChg chg="modSp mod">
        <pc:chgData name="Terry Sletten" userId="a86c4e7c-3f78-43d2-94c5-7d23b722b435" providerId="ADAL" clId="{C6C1A266-9886-4F18-BF4B-D038A7A34224}" dt="2023-03-29T16:21:05.405" v="450" actId="113"/>
        <pc:sldMkLst>
          <pc:docMk/>
          <pc:sldMk cId="2942336324" sldId="292"/>
        </pc:sldMkLst>
        <pc:spChg chg="mod">
          <ac:chgData name="Terry Sletten" userId="a86c4e7c-3f78-43d2-94c5-7d23b722b435" providerId="ADAL" clId="{C6C1A266-9886-4F18-BF4B-D038A7A34224}" dt="2023-03-29T16:21:05.405" v="450" actId="113"/>
          <ac:spMkLst>
            <pc:docMk/>
            <pc:sldMk cId="2942336324" sldId="292"/>
            <ac:spMk id="6" creationId="{5151A9B6-CC6E-4968-9B7A-D821BA4FE16D}"/>
          </ac:spMkLst>
        </pc:spChg>
      </pc:sldChg>
      <pc:sldChg chg="modSp mod">
        <pc:chgData name="Terry Sletten" userId="a86c4e7c-3f78-43d2-94c5-7d23b722b435" providerId="ADAL" clId="{C6C1A266-9886-4F18-BF4B-D038A7A34224}" dt="2023-03-29T16:21:42.036" v="456" actId="14100"/>
        <pc:sldMkLst>
          <pc:docMk/>
          <pc:sldMk cId="937407057" sldId="293"/>
        </pc:sldMkLst>
        <pc:graphicFrameChg chg="mod">
          <ac:chgData name="Terry Sletten" userId="a86c4e7c-3f78-43d2-94c5-7d23b722b435" providerId="ADAL" clId="{C6C1A266-9886-4F18-BF4B-D038A7A34224}" dt="2023-03-29T16:21:42.036" v="456" actId="14100"/>
          <ac:graphicFrameMkLst>
            <pc:docMk/>
            <pc:sldMk cId="937407057" sldId="293"/>
            <ac:graphicFrameMk id="7" creationId="{F913F510-E1A0-E096-2EE6-184A3D048DC6}"/>
          </ac:graphicFrameMkLst>
        </pc:graphicFrameChg>
      </pc:sldChg>
      <pc:sldChg chg="addSp modSp mod">
        <pc:chgData name="Terry Sletten" userId="a86c4e7c-3f78-43d2-94c5-7d23b722b435" providerId="ADAL" clId="{C6C1A266-9886-4F18-BF4B-D038A7A34224}" dt="2023-03-29T16:12:34.785" v="260" actId="14100"/>
        <pc:sldMkLst>
          <pc:docMk/>
          <pc:sldMk cId="2710353158" sldId="294"/>
        </pc:sldMkLst>
        <pc:spChg chg="add mod">
          <ac:chgData name="Terry Sletten" userId="a86c4e7c-3f78-43d2-94c5-7d23b722b435" providerId="ADAL" clId="{C6C1A266-9886-4F18-BF4B-D038A7A34224}" dt="2023-03-29T16:12:34.785" v="260" actId="14100"/>
          <ac:spMkLst>
            <pc:docMk/>
            <pc:sldMk cId="2710353158" sldId="294"/>
            <ac:spMk id="2" creationId="{04620821-55A4-64B1-BAD1-403A38959826}"/>
          </ac:spMkLst>
        </pc:spChg>
        <pc:spChg chg="mod">
          <ac:chgData name="Terry Sletten" userId="a86c4e7c-3f78-43d2-94c5-7d23b722b435" providerId="ADAL" clId="{C6C1A266-9886-4F18-BF4B-D038A7A34224}" dt="2023-03-29T16:07:49.202" v="1" actId="20577"/>
          <ac:spMkLst>
            <pc:docMk/>
            <pc:sldMk cId="2710353158" sldId="294"/>
            <ac:spMk id="5" creationId="{2EBF4ECD-D9F9-4427-A28B-1F0EFD3F8D39}"/>
          </ac:spMkLst>
        </pc:spChg>
        <pc:picChg chg="mod">
          <ac:chgData name="Terry Sletten" userId="a86c4e7c-3f78-43d2-94c5-7d23b722b435" providerId="ADAL" clId="{C6C1A266-9886-4F18-BF4B-D038A7A34224}" dt="2023-03-29T16:11:49.942" v="252" actId="1076"/>
          <ac:picMkLst>
            <pc:docMk/>
            <pc:sldMk cId="2710353158" sldId="294"/>
            <ac:picMk id="7" creationId="{3FCAE402-7831-492F-B15E-D693E98390DB}"/>
          </ac:picMkLst>
        </pc:picChg>
      </pc:sldChg>
      <pc:sldChg chg="modSp mod">
        <pc:chgData name="Terry Sletten" userId="a86c4e7c-3f78-43d2-94c5-7d23b722b435" providerId="ADAL" clId="{C6C1A266-9886-4F18-BF4B-D038A7A34224}" dt="2023-03-29T16:18:29.955" v="366" actId="27636"/>
        <pc:sldMkLst>
          <pc:docMk/>
          <pc:sldMk cId="0" sldId="338"/>
        </pc:sldMkLst>
        <pc:spChg chg="mod">
          <ac:chgData name="Terry Sletten" userId="a86c4e7c-3f78-43d2-94c5-7d23b722b435" providerId="ADAL" clId="{C6C1A266-9886-4F18-BF4B-D038A7A34224}" dt="2023-03-29T16:18:29.955" v="366" actId="27636"/>
          <ac:spMkLst>
            <pc:docMk/>
            <pc:sldMk cId="0" sldId="338"/>
            <ac:spMk id="2" creationId="{00000000-0000-0000-0000-000000000000}"/>
          </ac:spMkLst>
        </pc:spChg>
      </pc:sldChg>
      <pc:sldChg chg="modSp mod">
        <pc:chgData name="Terry Sletten" userId="a86c4e7c-3f78-43d2-94c5-7d23b722b435" providerId="ADAL" clId="{C6C1A266-9886-4F18-BF4B-D038A7A34224}" dt="2023-03-29T18:58:40.196" v="1148" actId="20577"/>
        <pc:sldMkLst>
          <pc:docMk/>
          <pc:sldMk cId="0" sldId="349"/>
        </pc:sldMkLst>
        <pc:spChg chg="mod">
          <ac:chgData name="Terry Sletten" userId="a86c4e7c-3f78-43d2-94c5-7d23b722b435" providerId="ADAL" clId="{C6C1A266-9886-4F18-BF4B-D038A7A34224}" dt="2023-03-29T18:58:40.196" v="1148" actId="20577"/>
          <ac:spMkLst>
            <pc:docMk/>
            <pc:sldMk cId="0" sldId="349"/>
            <ac:spMk id="2" creationId="{00000000-0000-0000-0000-000000000000}"/>
          </ac:spMkLst>
        </pc:spChg>
      </pc:sldChg>
      <pc:sldChg chg="modSp mod">
        <pc:chgData name="Terry Sletten" userId="a86c4e7c-3f78-43d2-94c5-7d23b722b435" providerId="ADAL" clId="{C6C1A266-9886-4F18-BF4B-D038A7A34224}" dt="2023-04-11T13:43:04.869" v="1159" actId="6549"/>
        <pc:sldMkLst>
          <pc:docMk/>
          <pc:sldMk cId="1519414968" sldId="350"/>
        </pc:sldMkLst>
        <pc:spChg chg="mod">
          <ac:chgData name="Terry Sletten" userId="a86c4e7c-3f78-43d2-94c5-7d23b722b435" providerId="ADAL" clId="{C6C1A266-9886-4F18-BF4B-D038A7A34224}" dt="2023-04-11T13:43:04.869" v="1159" actId="6549"/>
          <ac:spMkLst>
            <pc:docMk/>
            <pc:sldMk cId="1519414968" sldId="350"/>
            <ac:spMk id="2" creationId="{F05D956F-4CF9-FFC7-7825-EB37CAD64F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07BA834-A4BD-4699-836D-71134D956B84}" type="datetimeFigureOut">
              <a:rPr lang="en-US" smtClean="0"/>
              <a:t>4/11/2023</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AACFC6F-F52F-4EB4-8F52-D09F332228A9}" type="slidenum">
              <a:rPr lang="en-US" smtClean="0"/>
              <a:t>‹#›</a:t>
            </a:fld>
            <a:endParaRPr lang="en-US" dirty="0"/>
          </a:p>
        </p:txBody>
      </p:sp>
    </p:spTree>
    <p:extLst>
      <p:ext uri="{BB962C8B-B14F-4D97-AF65-F5344CB8AC3E}">
        <p14:creationId xmlns:p14="http://schemas.microsoft.com/office/powerpoint/2010/main" val="401583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1</a:t>
            </a:fld>
            <a:endParaRPr lang="en-US" dirty="0"/>
          </a:p>
        </p:txBody>
      </p:sp>
    </p:spTree>
    <p:extLst>
      <p:ext uri="{BB962C8B-B14F-4D97-AF65-F5344CB8AC3E}">
        <p14:creationId xmlns:p14="http://schemas.microsoft.com/office/powerpoint/2010/main" val="344578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15</a:t>
            </a:fld>
            <a:endParaRPr lang="en-US" dirty="0"/>
          </a:p>
        </p:txBody>
      </p:sp>
    </p:spTree>
    <p:extLst>
      <p:ext uri="{BB962C8B-B14F-4D97-AF65-F5344CB8AC3E}">
        <p14:creationId xmlns:p14="http://schemas.microsoft.com/office/powerpoint/2010/main" val="326780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16</a:t>
            </a:fld>
            <a:endParaRPr lang="en-US" dirty="0"/>
          </a:p>
        </p:txBody>
      </p:sp>
    </p:spTree>
    <p:extLst>
      <p:ext uri="{BB962C8B-B14F-4D97-AF65-F5344CB8AC3E}">
        <p14:creationId xmlns:p14="http://schemas.microsoft.com/office/powerpoint/2010/main" val="277175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Designate Maintenance Level of Township Roads-</a:t>
            </a:r>
            <a:r>
              <a:rPr lang="en-US" sz="1200" b="1"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supervisors set the level of maintenance for roads (full, minimum or no maintenance) and </a:t>
            </a:r>
            <a:r>
              <a:rPr lang="en-US" sz="1200" u="sng" kern="1200" dirty="0">
                <a:solidFill>
                  <a:schemeClr val="tx1"/>
                </a:solidFill>
                <a:effectLst/>
                <a:latin typeface="+mn-lt"/>
                <a:ea typeface="+mn-ea"/>
                <a:cs typeface="+mn-cs"/>
              </a:rPr>
              <a:t>must be adopted in annual meeting</a:t>
            </a:r>
            <a:r>
              <a:rPr lang="en-US" sz="1200" kern="1200" dirty="0">
                <a:solidFill>
                  <a:schemeClr val="tx1"/>
                </a:solidFill>
                <a:effectLst/>
                <a:latin typeface="+mn-lt"/>
                <a:ea typeface="+mn-ea"/>
                <a:cs typeface="+mn-cs"/>
              </a:rPr>
              <a:t>.  Use the plat books and have designations </a:t>
            </a:r>
            <a:r>
              <a:rPr lang="en-US" sz="1200" u="sng" kern="1200" dirty="0">
                <a:solidFill>
                  <a:schemeClr val="tx1"/>
                </a:solidFill>
                <a:effectLst/>
                <a:latin typeface="+mn-lt"/>
                <a:ea typeface="+mn-ea"/>
                <a:cs typeface="+mn-cs"/>
              </a:rPr>
              <a:t>recorded in the minutes</a:t>
            </a:r>
            <a:r>
              <a:rPr lang="en-US" sz="1200" kern="1200" dirty="0">
                <a:solidFill>
                  <a:schemeClr val="tx1"/>
                </a:solidFill>
                <a:effectLst/>
                <a:latin typeface="+mn-lt"/>
                <a:ea typeface="+mn-ea"/>
                <a:cs typeface="+mn-cs"/>
              </a:rPr>
              <a:t>.  Townships shall file with the County Auditor a map of the township designating which roads are full maintenance, minimum maintenance and now no maintenance. By indicating to the county auditor the </a:t>
            </a:r>
            <a:r>
              <a:rPr lang="en-US" sz="1200" b="1" kern="1200" dirty="0">
                <a:solidFill>
                  <a:schemeClr val="tx1"/>
                </a:solidFill>
                <a:effectLst/>
                <a:latin typeface="+mn-lt"/>
                <a:ea typeface="+mn-ea"/>
                <a:cs typeface="+mn-cs"/>
              </a:rPr>
              <a:t>total miles </a:t>
            </a:r>
            <a:r>
              <a:rPr lang="en-US" sz="1200" b="1" u="sng" kern="1200" dirty="0">
                <a:solidFill>
                  <a:schemeClr val="tx1"/>
                </a:solidFill>
                <a:effectLst/>
                <a:latin typeface="+mn-lt"/>
                <a:ea typeface="+mn-ea"/>
                <a:cs typeface="+mn-cs"/>
              </a:rPr>
              <a:t>maintained</a:t>
            </a:r>
            <a:r>
              <a:rPr lang="en-US" sz="1200" b="1" kern="1200" dirty="0">
                <a:solidFill>
                  <a:schemeClr val="tx1"/>
                </a:solidFill>
                <a:effectLst/>
                <a:latin typeface="+mn-lt"/>
                <a:ea typeface="+mn-ea"/>
                <a:cs typeface="+mn-cs"/>
              </a:rPr>
              <a:t>, the apportionment of license plates is then calculated and distributed accordingly. SDCL 31-13-1.1 through 1.6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17</a:t>
            </a:fld>
            <a:endParaRPr lang="en-US" dirty="0"/>
          </a:p>
        </p:txBody>
      </p:sp>
    </p:spTree>
    <p:extLst>
      <p:ext uri="{BB962C8B-B14F-4D97-AF65-F5344CB8AC3E}">
        <p14:creationId xmlns:p14="http://schemas.microsoft.com/office/powerpoint/2010/main" val="404574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Us</a:t>
            </a:r>
          </a:p>
          <a:p>
            <a:r>
              <a:rPr lang="en-US" dirty="0"/>
              <a:t>Members can put</a:t>
            </a:r>
            <a:r>
              <a:rPr lang="en-US" baseline="0" dirty="0"/>
              <a:t> in items for sale or items wanted for free</a:t>
            </a:r>
          </a:p>
          <a:p>
            <a:r>
              <a:rPr lang="en-US" baseline="0" dirty="0"/>
              <a:t>Current News, Calendar of Events, Links to helpful sites</a:t>
            </a:r>
          </a:p>
          <a:p>
            <a:r>
              <a:rPr lang="en-US" baseline="0" dirty="0"/>
              <a:t>Legislative Newsletters, Quarterly Newsletters, Information on our Bonding Program, Update your roster</a:t>
            </a:r>
            <a:endParaRPr lang="en-US" dirty="0"/>
          </a:p>
          <a:p>
            <a:r>
              <a:rPr lang="en-US" dirty="0"/>
              <a:t>Many Resources in our “Members Only” section: sample agendas, sample letters, a searchable township officers</a:t>
            </a:r>
            <a:r>
              <a:rPr lang="en-US" baseline="0" dirty="0"/>
              <a:t> manual, bid books, brochures, power points, and much more.</a:t>
            </a:r>
            <a:endParaRPr lang="en-US" dirty="0"/>
          </a:p>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18</a:t>
            </a:fld>
            <a:endParaRPr lang="en-US" dirty="0"/>
          </a:p>
        </p:txBody>
      </p:sp>
    </p:spTree>
    <p:extLst>
      <p:ext uri="{BB962C8B-B14F-4D97-AF65-F5344CB8AC3E}">
        <p14:creationId xmlns:p14="http://schemas.microsoft.com/office/powerpoint/2010/main" val="187837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Friday</a:t>
            </a:r>
            <a:r>
              <a:rPr lang="en-US" baseline="0" dirty="0"/>
              <a:t> – SDLTAP Road Show, Preparing for Disaster, Active Shooter Training, Evening Meal w/ Entertainment</a:t>
            </a:r>
          </a:p>
          <a:p>
            <a:r>
              <a:rPr lang="en-US" baseline="0" dirty="0"/>
              <a:t>Saturday – Keynote Speaker, </a:t>
            </a:r>
            <a:r>
              <a:rPr lang="en-US" baseline="0" dirty="0" err="1"/>
              <a:t>Atty</a:t>
            </a:r>
            <a:r>
              <a:rPr lang="en-US" baseline="0" dirty="0"/>
              <a:t> Gen. Marty Jackley, </a:t>
            </a:r>
            <a:r>
              <a:rPr lang="en-US" baseline="0"/>
              <a:t>Legal Insights, Workshops</a:t>
            </a:r>
            <a:r>
              <a:rPr lang="en-US" baseline="0" dirty="0"/>
              <a:t>, Awards, Annual Mtg, Door Prizes</a:t>
            </a:r>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21</a:t>
            </a:fld>
            <a:endParaRPr lang="en-US" dirty="0"/>
          </a:p>
        </p:txBody>
      </p:sp>
    </p:spTree>
    <p:extLst>
      <p:ext uri="{BB962C8B-B14F-4D97-AF65-F5344CB8AC3E}">
        <p14:creationId xmlns:p14="http://schemas.microsoft.com/office/powerpoint/2010/main" val="109477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this process gets set up please</a:t>
            </a:r>
            <a:r>
              <a:rPr lang="en-US" baseline="0" dirty="0"/>
              <a:t> be in contact with your County regarding any bridges that need </a:t>
            </a:r>
            <a:r>
              <a:rPr lang="en-US" sz="1200" kern="1200" dirty="0">
                <a:solidFill>
                  <a:schemeClr val="tx1"/>
                </a:solidFill>
                <a:effectLst/>
                <a:latin typeface="+mn-lt"/>
                <a:ea typeface="+mn-ea"/>
                <a:cs typeface="+mn-cs"/>
              </a:rPr>
              <a:t>rehabilitated or replaced as the Bridge Improvement Grant applications are due January 2, 2017.</a:t>
            </a:r>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2</a:t>
            </a:fld>
            <a:endParaRPr lang="en-US" dirty="0"/>
          </a:p>
        </p:txBody>
      </p:sp>
    </p:spTree>
    <p:extLst>
      <p:ext uri="{BB962C8B-B14F-4D97-AF65-F5344CB8AC3E}">
        <p14:creationId xmlns:p14="http://schemas.microsoft.com/office/powerpoint/2010/main" val="19613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CFC6F-F52F-4EB4-8F52-D09F332228A9}" type="slidenum">
              <a:rPr lang="en-US" smtClean="0"/>
              <a:t>5</a:t>
            </a:fld>
            <a:endParaRPr lang="en-US" dirty="0"/>
          </a:p>
        </p:txBody>
      </p:sp>
    </p:spTree>
    <p:extLst>
      <p:ext uri="{BB962C8B-B14F-4D97-AF65-F5344CB8AC3E}">
        <p14:creationId xmlns:p14="http://schemas.microsoft.com/office/powerpoint/2010/main" val="248668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6</a:t>
            </a:fld>
            <a:endParaRPr lang="en-US" dirty="0"/>
          </a:p>
        </p:txBody>
      </p:sp>
    </p:spTree>
    <p:extLst>
      <p:ext uri="{BB962C8B-B14F-4D97-AF65-F5344CB8AC3E}">
        <p14:creationId xmlns:p14="http://schemas.microsoft.com/office/powerpoint/2010/main" val="193180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if you don’t……</a:t>
            </a:r>
          </a:p>
        </p:txBody>
      </p:sp>
      <p:sp>
        <p:nvSpPr>
          <p:cNvPr id="4" name="Slide Number Placeholder 3"/>
          <p:cNvSpPr>
            <a:spLocks noGrp="1"/>
          </p:cNvSpPr>
          <p:nvPr>
            <p:ph type="sldNum" sz="quarter" idx="10"/>
          </p:nvPr>
        </p:nvSpPr>
        <p:spPr/>
        <p:txBody>
          <a:bodyPr/>
          <a:lstStyle/>
          <a:p>
            <a:fld id="{3AACFC6F-F52F-4EB4-8F52-D09F332228A9}" type="slidenum">
              <a:rPr lang="en-US" smtClean="0"/>
              <a:t>7</a:t>
            </a:fld>
            <a:endParaRPr lang="en-US" dirty="0"/>
          </a:p>
        </p:txBody>
      </p:sp>
    </p:spTree>
    <p:extLst>
      <p:ext uri="{BB962C8B-B14F-4D97-AF65-F5344CB8AC3E}">
        <p14:creationId xmlns:p14="http://schemas.microsoft.com/office/powerpoint/2010/main" val="70009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8</a:t>
            </a:fld>
            <a:endParaRPr lang="en-US" dirty="0"/>
          </a:p>
        </p:txBody>
      </p:sp>
    </p:spTree>
    <p:extLst>
      <p:ext uri="{BB962C8B-B14F-4D97-AF65-F5344CB8AC3E}">
        <p14:creationId xmlns:p14="http://schemas.microsoft.com/office/powerpoint/2010/main" val="245859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CFC6F-F52F-4EB4-8F52-D09F332228A9}" type="slidenum">
              <a:rPr lang="en-US" smtClean="0"/>
              <a:t>10</a:t>
            </a:fld>
            <a:endParaRPr lang="en-US" dirty="0"/>
          </a:p>
        </p:txBody>
      </p:sp>
    </p:spTree>
    <p:extLst>
      <p:ext uri="{BB962C8B-B14F-4D97-AF65-F5344CB8AC3E}">
        <p14:creationId xmlns:p14="http://schemas.microsoft.com/office/powerpoint/2010/main" val="296065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CFC6F-F52F-4EB4-8F52-D09F332228A9}" type="slidenum">
              <a:rPr lang="en-US" smtClean="0"/>
              <a:t>11</a:t>
            </a:fld>
            <a:endParaRPr lang="en-US" dirty="0"/>
          </a:p>
        </p:txBody>
      </p:sp>
    </p:spTree>
    <p:extLst>
      <p:ext uri="{BB962C8B-B14F-4D97-AF65-F5344CB8AC3E}">
        <p14:creationId xmlns:p14="http://schemas.microsoft.com/office/powerpoint/2010/main" val="320342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xfrm>
            <a:off x="330200" y="696913"/>
            <a:ext cx="6197600" cy="3486150"/>
          </a:xfrm>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Limited number of handouts</a:t>
            </a:r>
            <a:r>
              <a:rPr lang="en-US" baseline="0" dirty="0"/>
              <a:t> are available.  </a:t>
            </a:r>
          </a:p>
          <a:p>
            <a:pPr eaLnBrk="1" hangingPunct="1">
              <a:spcBef>
                <a:spcPct val="0"/>
              </a:spcBef>
              <a:buFontTx/>
              <a:buChar char="•"/>
            </a:pPr>
            <a:endParaRPr lang="en-US" baseline="0" dirty="0"/>
          </a:p>
          <a:p>
            <a:pPr eaLnBrk="1" hangingPunct="1">
              <a:spcBef>
                <a:spcPct val="0"/>
              </a:spcBef>
              <a:buFontTx/>
              <a:buChar char="•"/>
            </a:pPr>
            <a:r>
              <a:rPr lang="en-US" baseline="0" dirty="0"/>
              <a:t>Can also access all handouts on our web at www.sdtownships.com under the “Membership Only”</a:t>
            </a:r>
          </a:p>
          <a:p>
            <a:pPr eaLnBrk="1" hangingPunct="1">
              <a:spcBef>
                <a:spcPct val="0"/>
              </a:spcBef>
              <a:buFontTx/>
              <a:buNone/>
            </a:pPr>
            <a:r>
              <a:rPr lang="en-US" baseline="0" dirty="0"/>
              <a:t>  Password protected.  If you are a member, you can call the office at 605 353-1439 and request the password.</a:t>
            </a:r>
          </a:p>
          <a:p>
            <a:pPr eaLnBrk="1" hangingPunct="1">
              <a:spcBef>
                <a:spcPct val="0"/>
              </a:spcBef>
              <a:buFontTx/>
              <a:buNone/>
            </a:pPr>
            <a:endParaRPr lang="en-US" dirty="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31674-9DA6-47AD-89B2-C072ADE68F13}" type="slidenum">
              <a:rPr lang="en-US"/>
              <a:pPr fontAlgn="base">
                <a:spcBef>
                  <a:spcPct val="0"/>
                </a:spcBef>
                <a:spcAft>
                  <a:spcPct val="0"/>
                </a:spcAft>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23922F-40EB-4CED-AA34-CA6AB42033C1}" type="datetimeFigureOut">
              <a:rPr lang="en-US"/>
              <a:pPr>
                <a:defRPr/>
              </a:pPr>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873B2-D196-4A6F-85B7-C96EE775EED6}" type="slidenum">
              <a:rPr lang="en-US"/>
              <a:pPr>
                <a:defRPr/>
              </a:pPr>
              <a:t>‹#›</a:t>
            </a:fld>
            <a:endParaRPr lang="en-US"/>
          </a:p>
        </p:txBody>
      </p:sp>
    </p:spTree>
    <p:extLst>
      <p:ext uri="{BB962C8B-B14F-4D97-AF65-F5344CB8AC3E}">
        <p14:creationId xmlns:p14="http://schemas.microsoft.com/office/powerpoint/2010/main" val="125148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FD7860-F721-4F15-AC28-06472760B397}" type="datetimeFigureOut">
              <a:rPr lang="en-US"/>
              <a:pPr>
                <a:defRPr/>
              </a:pPr>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0E178-1DA4-442B-A441-9F141B9D602B}" type="slidenum">
              <a:rPr lang="en-US"/>
              <a:pPr>
                <a:defRPr/>
              </a:pPr>
              <a:t>‹#›</a:t>
            </a:fld>
            <a:endParaRPr lang="en-US"/>
          </a:p>
        </p:txBody>
      </p:sp>
    </p:spTree>
    <p:extLst>
      <p:ext uri="{BB962C8B-B14F-4D97-AF65-F5344CB8AC3E}">
        <p14:creationId xmlns:p14="http://schemas.microsoft.com/office/powerpoint/2010/main" val="356990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521B70-E482-4446-970E-85B0CFE19386}" type="datetimeFigureOut">
              <a:rPr lang="en-US"/>
              <a:pPr>
                <a:defRPr/>
              </a:pPr>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BB486-56F0-4A35-8C55-0168F99A3CA0}" type="slidenum">
              <a:rPr lang="en-US"/>
              <a:pPr>
                <a:defRPr/>
              </a:pPr>
              <a:t>‹#›</a:t>
            </a:fld>
            <a:endParaRPr lang="en-US"/>
          </a:p>
        </p:txBody>
      </p:sp>
    </p:spTree>
    <p:extLst>
      <p:ext uri="{BB962C8B-B14F-4D97-AF65-F5344CB8AC3E}">
        <p14:creationId xmlns:p14="http://schemas.microsoft.com/office/powerpoint/2010/main" val="99867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51576"/>
            <a:ext cx="2844800" cy="476251"/>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8737600" y="6248401"/>
            <a:ext cx="2844800" cy="476251"/>
          </a:xfrm>
        </p:spPr>
        <p:txBody>
          <a:bodyPr/>
          <a:lstStyle>
            <a:lvl1pPr>
              <a:defRPr/>
            </a:lvl1pPr>
          </a:lstStyle>
          <a:p>
            <a:pPr>
              <a:defRPr/>
            </a:pPr>
            <a:fld id="{32BB2FAD-CD29-4E0F-B2C2-6691E714C0AD}" type="slidenum">
              <a:rPr lang="en-US"/>
              <a:pPr>
                <a:defRPr/>
              </a:pPr>
              <a:t>‹#›</a:t>
            </a:fld>
            <a:endParaRPr lang="en-US"/>
          </a:p>
        </p:txBody>
      </p:sp>
      <p:sp>
        <p:nvSpPr>
          <p:cNvPr id="5" name="Footer Placeholder 4"/>
          <p:cNvSpPr>
            <a:spLocks noGrp="1"/>
          </p:cNvSpPr>
          <p:nvPr>
            <p:ph type="ftr" sz="quarter" idx="12"/>
          </p:nvPr>
        </p:nvSpPr>
        <p:spPr>
          <a:xfrm>
            <a:off x="4165600" y="6248401"/>
            <a:ext cx="3860800" cy="476251"/>
          </a:xfrm>
        </p:spPr>
        <p:txBody>
          <a:bodyPr/>
          <a:lstStyle>
            <a:lvl1pPr>
              <a:defRPr/>
            </a:lvl1pPr>
          </a:lstStyle>
          <a:p>
            <a:pPr>
              <a:defRPr/>
            </a:pPr>
            <a:endParaRPr lang="en-US"/>
          </a:p>
        </p:txBody>
      </p:sp>
    </p:spTree>
    <p:extLst>
      <p:ext uri="{BB962C8B-B14F-4D97-AF65-F5344CB8AC3E}">
        <p14:creationId xmlns:p14="http://schemas.microsoft.com/office/powerpoint/2010/main" val="203270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081E99-A19E-474C-B401-22EFAFFCC6CC}" type="datetimeFigureOut">
              <a:rPr lang="en-US"/>
              <a:pPr>
                <a:defRPr/>
              </a:pPr>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2C500-E0EB-457D-A4A3-5050E98F2A29}" type="slidenum">
              <a:rPr lang="en-US"/>
              <a:pPr>
                <a:defRPr/>
              </a:pPr>
              <a:t>‹#›</a:t>
            </a:fld>
            <a:endParaRPr lang="en-US"/>
          </a:p>
        </p:txBody>
      </p:sp>
    </p:spTree>
    <p:extLst>
      <p:ext uri="{BB962C8B-B14F-4D97-AF65-F5344CB8AC3E}">
        <p14:creationId xmlns:p14="http://schemas.microsoft.com/office/powerpoint/2010/main" val="34632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C71267-6738-4850-890D-97FF24C15F57}" type="datetimeFigureOut">
              <a:rPr lang="en-US"/>
              <a:pPr>
                <a:defRPr/>
              </a:pPr>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118B87-BB41-49A0-8DA4-10F83A1DA7BD}" type="slidenum">
              <a:rPr lang="en-US"/>
              <a:pPr>
                <a:defRPr/>
              </a:pPr>
              <a:t>‹#›</a:t>
            </a:fld>
            <a:endParaRPr lang="en-US"/>
          </a:p>
        </p:txBody>
      </p:sp>
    </p:spTree>
    <p:extLst>
      <p:ext uri="{BB962C8B-B14F-4D97-AF65-F5344CB8AC3E}">
        <p14:creationId xmlns:p14="http://schemas.microsoft.com/office/powerpoint/2010/main" val="207046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25889B-3485-49AE-8563-B11DFFF1DE5F}" type="datetimeFigureOut">
              <a:rPr lang="en-US"/>
              <a:pPr>
                <a:defRPr/>
              </a:pPr>
              <a:t>4/11/2023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86A0E-B6DC-469B-A7C7-C7CF9733E178}" type="slidenum">
              <a:rPr lang="en-US"/>
              <a:pPr>
                <a:defRPr/>
              </a:pPr>
              <a:t>‹#›</a:t>
            </a:fld>
            <a:endParaRPr lang="en-US"/>
          </a:p>
        </p:txBody>
      </p:sp>
    </p:spTree>
    <p:extLst>
      <p:ext uri="{BB962C8B-B14F-4D97-AF65-F5344CB8AC3E}">
        <p14:creationId xmlns:p14="http://schemas.microsoft.com/office/powerpoint/2010/main" val="1459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64A1C4-59F6-4409-B815-5823002EE003}" type="datetimeFigureOut">
              <a:rPr lang="en-US"/>
              <a:pPr>
                <a:defRPr/>
              </a:pPr>
              <a:t>4/11/2023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383F94-6CD9-406A-8786-278F26AD7014}" type="slidenum">
              <a:rPr lang="en-US"/>
              <a:pPr>
                <a:defRPr/>
              </a:pPr>
              <a:t>‹#›</a:t>
            </a:fld>
            <a:endParaRPr lang="en-US"/>
          </a:p>
        </p:txBody>
      </p:sp>
    </p:spTree>
    <p:extLst>
      <p:ext uri="{BB962C8B-B14F-4D97-AF65-F5344CB8AC3E}">
        <p14:creationId xmlns:p14="http://schemas.microsoft.com/office/powerpoint/2010/main" val="2576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3A33D-2007-4296-9A0B-03F50197FA69}" type="datetimeFigureOut">
              <a:rPr lang="en-US"/>
              <a:pPr>
                <a:defRPr/>
              </a:pPr>
              <a:t>4/11/2023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712040-BC10-4210-A7BA-8BE42ACDA0BB}" type="slidenum">
              <a:rPr lang="en-US"/>
              <a:pPr>
                <a:defRPr/>
              </a:pPr>
              <a:t>‹#›</a:t>
            </a:fld>
            <a:endParaRPr lang="en-US"/>
          </a:p>
        </p:txBody>
      </p:sp>
    </p:spTree>
    <p:extLst>
      <p:ext uri="{BB962C8B-B14F-4D97-AF65-F5344CB8AC3E}">
        <p14:creationId xmlns:p14="http://schemas.microsoft.com/office/powerpoint/2010/main" val="351858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187563-1CB4-4AC9-BED4-23519AB6EAB9}" type="datetimeFigureOut">
              <a:rPr lang="en-US"/>
              <a:pPr>
                <a:defRPr/>
              </a:pPr>
              <a:t>4/11/2023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9D58F2-8180-4153-A7FE-64913DFDC20E}" type="slidenum">
              <a:rPr lang="en-US"/>
              <a:pPr>
                <a:defRPr/>
              </a:pPr>
              <a:t>‹#›</a:t>
            </a:fld>
            <a:endParaRPr lang="en-US"/>
          </a:p>
        </p:txBody>
      </p:sp>
    </p:spTree>
    <p:extLst>
      <p:ext uri="{BB962C8B-B14F-4D97-AF65-F5344CB8AC3E}">
        <p14:creationId xmlns:p14="http://schemas.microsoft.com/office/powerpoint/2010/main" val="11943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8C5B97-B26E-4698-AC66-632BB12BA608}" type="datetimeFigureOut">
              <a:rPr lang="en-US"/>
              <a:pPr>
                <a:defRPr/>
              </a:pPr>
              <a:t>4/11/2023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DB2ED6-4DFB-4365-8980-CC5AAAAB5301}" type="slidenum">
              <a:rPr lang="en-US"/>
              <a:pPr>
                <a:defRPr/>
              </a:pPr>
              <a:t>‹#›</a:t>
            </a:fld>
            <a:endParaRPr lang="en-US"/>
          </a:p>
        </p:txBody>
      </p:sp>
    </p:spTree>
    <p:extLst>
      <p:ext uri="{BB962C8B-B14F-4D97-AF65-F5344CB8AC3E}">
        <p14:creationId xmlns:p14="http://schemas.microsoft.com/office/powerpoint/2010/main" val="15463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5F1606-D69F-4E82-ADFB-B8B12747624E}" type="datetimeFigureOut">
              <a:rPr lang="en-US"/>
              <a:pPr>
                <a:defRPr/>
              </a:pPr>
              <a:t>4/11/2023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7A2519-2404-4E55-B309-9110BE8953A6}" type="slidenum">
              <a:rPr lang="en-US"/>
              <a:pPr>
                <a:defRPr/>
              </a:pPr>
              <a:t>‹#›</a:t>
            </a:fld>
            <a:endParaRPr lang="en-US"/>
          </a:p>
        </p:txBody>
      </p:sp>
    </p:spTree>
    <p:extLst>
      <p:ext uri="{BB962C8B-B14F-4D97-AF65-F5344CB8AC3E}">
        <p14:creationId xmlns:p14="http://schemas.microsoft.com/office/powerpoint/2010/main" val="428696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407F86-8657-412B-A063-FAC917F87CBF}" type="datetimeFigureOut">
              <a:rPr lang="en-US"/>
              <a:pPr>
                <a:defRPr/>
              </a:pPr>
              <a:t>4/11/2023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E657028-3DF8-4FE8-B3AE-1A0A19C1DA9E}" type="slidenum">
              <a:rPr lang="en-US"/>
              <a:pPr>
                <a:defRPr/>
              </a:pPr>
              <a:t>‹#›</a:t>
            </a:fld>
            <a:endParaRPr lang="en-US"/>
          </a:p>
        </p:txBody>
      </p:sp>
    </p:spTree>
    <p:extLst>
      <p:ext uri="{BB962C8B-B14F-4D97-AF65-F5344CB8AC3E}">
        <p14:creationId xmlns:p14="http://schemas.microsoft.com/office/powerpoint/2010/main" val="35338730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pixabay.com/en/snowflakes-blue-sky-winter-30452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andrew.peterson@sdstat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tln.learnflex.net/" TargetMode="External"/><Relationship Id="rId3" Type="http://schemas.openxmlformats.org/officeDocument/2006/relationships/hyperlink" Target="http://www.translearning.org/events/view.php?id=300" TargetMode="External"/><Relationship Id="rId7" Type="http://schemas.openxmlformats.org/officeDocument/2006/relationships/hyperlink" Target="http://www.translearning.org/events/view.php?id=275" TargetMode="External"/><Relationship Id="rId2" Type="http://schemas.openxmlformats.org/officeDocument/2006/relationships/hyperlink" Target="http://www.translearning.org/events/view.php?id=379" TargetMode="External"/><Relationship Id="rId1" Type="http://schemas.openxmlformats.org/officeDocument/2006/relationships/slideLayout" Target="../slideLayouts/slideLayout2.xml"/><Relationship Id="rId6" Type="http://schemas.openxmlformats.org/officeDocument/2006/relationships/hyperlink" Target="http://www.translearning.org/events/view.php?id=91" TargetMode="External"/><Relationship Id="rId5" Type="http://schemas.openxmlformats.org/officeDocument/2006/relationships/hyperlink" Target="http://www.translearning.org/events/view.php?id=127" TargetMode="External"/><Relationship Id="rId4" Type="http://schemas.openxmlformats.org/officeDocument/2006/relationships/hyperlink" Target="http://www.translearning.org/events/view.php?id=216" TargetMode="External"/><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47" y="1027113"/>
            <a:ext cx="11522389" cy="2413526"/>
          </a:xfrm>
        </p:spPr>
        <p:txBody>
          <a:bodyPr>
            <a:normAutofit/>
          </a:bodyPr>
          <a:lstStyle/>
          <a:p>
            <a:pPr algn="ctr"/>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SOUTH DAKOTA ASSOCIATION OF TOWNS AND TOWNSHIPS</a:t>
            </a:r>
          </a:p>
        </p:txBody>
      </p:sp>
      <p:sp>
        <p:nvSpPr>
          <p:cNvPr id="3" name="Subtitle 2"/>
          <p:cNvSpPr>
            <a:spLocks noGrp="1"/>
          </p:cNvSpPr>
          <p:nvPr>
            <p:ph type="subTitle" idx="1"/>
          </p:nvPr>
        </p:nvSpPr>
        <p:spPr>
          <a:xfrm>
            <a:off x="684210" y="5299919"/>
            <a:ext cx="11178926" cy="776908"/>
          </a:xfrm>
        </p:spPr>
        <p:txBody>
          <a:bodyPr>
            <a:norm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HOT TOPICS, UPDATES, REMINDERS</a:t>
            </a:r>
          </a:p>
        </p:txBody>
      </p:sp>
      <p:pic>
        <p:nvPicPr>
          <p:cNvPr id="4" name="Picture 3">
            <a:extLst>
              <a:ext uri="{FF2B5EF4-FFF2-40B4-BE49-F238E27FC236}">
                <a16:creationId xmlns:a16="http://schemas.microsoft.com/office/drawing/2014/main" id="{25B7B062-CB26-44C8-B88A-403C5DB41CA5}"/>
              </a:ext>
            </a:extLst>
          </p:cNvPr>
          <p:cNvPicPr>
            <a:picLocks noChangeAspect="1"/>
          </p:cNvPicPr>
          <p:nvPr/>
        </p:nvPicPr>
        <p:blipFill>
          <a:blip r:embed="rId3"/>
          <a:stretch>
            <a:fillRect/>
          </a:stretch>
        </p:blipFill>
        <p:spPr>
          <a:xfrm>
            <a:off x="2935160" y="3250540"/>
            <a:ext cx="6677025" cy="1676400"/>
          </a:xfrm>
          <a:prstGeom prst="rect">
            <a:avLst/>
          </a:prstGeom>
        </p:spPr>
      </p:pic>
    </p:spTree>
    <p:extLst>
      <p:ext uri="{BB962C8B-B14F-4D97-AF65-F5344CB8AC3E}">
        <p14:creationId xmlns:p14="http://schemas.microsoft.com/office/powerpoint/2010/main" val="41569650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p:cNvSpPr>
            <a:spLocks noGrp="1"/>
          </p:cNvSpPr>
          <p:nvPr>
            <p:ph type="title"/>
          </p:nvPr>
        </p:nvSpPr>
        <p:spPr>
          <a:xfrm>
            <a:off x="838200" y="643467"/>
            <a:ext cx="5153525" cy="1800526"/>
          </a:xfrm>
        </p:spPr>
        <p:txBody>
          <a:bodyPr>
            <a:normAutofit/>
          </a:bodyPr>
          <a:lstStyle/>
          <a:p>
            <a:r>
              <a:rPr lang="en-US" b="1" dirty="0"/>
              <a:t>	Snow Removal</a:t>
            </a:r>
          </a:p>
        </p:txBody>
      </p:sp>
      <p:sp>
        <p:nvSpPr>
          <p:cNvPr id="3" name="Content Placeholder 2"/>
          <p:cNvSpPr>
            <a:spLocks noGrp="1"/>
          </p:cNvSpPr>
          <p:nvPr>
            <p:ph idx="1"/>
          </p:nvPr>
        </p:nvSpPr>
        <p:spPr>
          <a:xfrm>
            <a:off x="838200" y="1949117"/>
            <a:ext cx="6610912" cy="4227846"/>
          </a:xfrm>
        </p:spPr>
        <p:txBody>
          <a:bodyPr>
            <a:normAutofit/>
          </a:bodyPr>
          <a:lstStyle/>
          <a:p>
            <a:pPr>
              <a:lnSpc>
                <a:spcPct val="150000"/>
              </a:lnSpc>
              <a:buFont typeface="Wingdings" panose="05000000000000000000" pitchFamily="2" charset="2"/>
              <a:buChar char="Ø"/>
            </a:pPr>
            <a:r>
              <a:rPr lang="en-US" sz="1700" b="1" dirty="0"/>
              <a:t>Full Maintenance Roads Need to be kept “Passable”</a:t>
            </a:r>
          </a:p>
          <a:p>
            <a:pPr>
              <a:lnSpc>
                <a:spcPct val="150000"/>
              </a:lnSpc>
              <a:buFont typeface="Wingdings" panose="05000000000000000000" pitchFamily="2" charset="2"/>
              <a:buChar char="Ø"/>
            </a:pPr>
            <a:r>
              <a:rPr lang="en-US" sz="1700" b="1" dirty="0"/>
              <a:t>Winter Maintenance Should be Adopted at Your Annual Meeting</a:t>
            </a:r>
          </a:p>
          <a:p>
            <a:pPr lvl="1">
              <a:lnSpc>
                <a:spcPct val="150000"/>
              </a:lnSpc>
              <a:spcBef>
                <a:spcPts val="0"/>
              </a:spcBef>
              <a:buFont typeface="Arial" panose="020B0604020202020204" pitchFamily="34" charset="0"/>
              <a:buChar char="•"/>
            </a:pPr>
            <a:r>
              <a:rPr lang="en-US" sz="1700" b="1" dirty="0"/>
              <a:t>View Map to Review Resident Access </a:t>
            </a:r>
          </a:p>
          <a:p>
            <a:pPr lvl="1">
              <a:lnSpc>
                <a:spcPct val="150000"/>
              </a:lnSpc>
              <a:spcBef>
                <a:spcPts val="0"/>
              </a:spcBef>
              <a:buFont typeface="Arial" panose="020B0604020202020204" pitchFamily="34" charset="0"/>
              <a:buChar char="•"/>
            </a:pPr>
            <a:r>
              <a:rPr lang="en-US" sz="1700" b="1" dirty="0"/>
              <a:t>Resolution Passed By The Board the Last Tuesday of February</a:t>
            </a:r>
          </a:p>
          <a:p>
            <a:pPr marL="285750" lvl="1">
              <a:lnSpc>
                <a:spcPct val="150000"/>
              </a:lnSpc>
              <a:buFont typeface="Wingdings" panose="05000000000000000000" pitchFamily="2" charset="2"/>
              <a:buChar char="Ø"/>
            </a:pPr>
            <a:r>
              <a:rPr lang="en-US" sz="1700" b="1" dirty="0"/>
              <a:t>Bus routes “may” be provided snow removal at supervisor discretion </a:t>
            </a:r>
          </a:p>
          <a:p>
            <a:pPr marL="285750" lvl="1">
              <a:lnSpc>
                <a:spcPct val="150000"/>
              </a:lnSpc>
              <a:buFont typeface="Wingdings" panose="05000000000000000000" pitchFamily="2" charset="2"/>
              <a:buChar char="Ø"/>
            </a:pPr>
            <a:r>
              <a:rPr lang="en-US" sz="1700" b="1" dirty="0"/>
              <a:t>Snow removal routes should be shared with the emergency services and post office, as they prepare their delivery routes in the summer.</a:t>
            </a:r>
          </a:p>
          <a:p>
            <a:pPr marL="285750" lvl="1">
              <a:lnSpc>
                <a:spcPct val="150000"/>
              </a:lnSpc>
              <a:buFont typeface="Wingdings" panose="05000000000000000000" pitchFamily="2" charset="2"/>
              <a:buChar char="Ø"/>
            </a:pPr>
            <a:r>
              <a:rPr lang="en-US" sz="1700" b="1" dirty="0"/>
              <a:t> Townships May Establish a Snow Removal </a:t>
            </a:r>
            <a:r>
              <a:rPr lang="en-US" sz="1700" b="1"/>
              <a:t>Fund $.60</a:t>
            </a:r>
            <a:r>
              <a:rPr lang="en-US" sz="1700" b="1" dirty="0"/>
              <a:t>/ thousand</a:t>
            </a:r>
          </a:p>
          <a:p>
            <a:pPr marL="285750" lvl="1">
              <a:lnSpc>
                <a:spcPct val="150000"/>
              </a:lnSpc>
              <a:buFont typeface="Wingdings" panose="05000000000000000000" pitchFamily="2" charset="2"/>
              <a:buChar char="Ø"/>
            </a:pPr>
            <a:r>
              <a:rPr lang="en-US" sz="1700" b="1" dirty="0"/>
              <a:t>Bus routes declared minimum maintenance must be published</a:t>
            </a:r>
          </a:p>
          <a:p>
            <a:pPr marL="285750" lvl="1">
              <a:lnSpc>
                <a:spcPct val="150000"/>
              </a:lnSpc>
            </a:pPr>
            <a:endParaRPr lang="en-US" sz="1700" dirty="0"/>
          </a:p>
          <a:p>
            <a:pPr marL="457200" lvl="1" indent="0">
              <a:lnSpc>
                <a:spcPct val="90000"/>
              </a:lnSpc>
              <a:buNone/>
            </a:pPr>
            <a:endParaRPr lang="en-US" sz="1700" dirty="0"/>
          </a:p>
          <a:p>
            <a:pPr lvl="1">
              <a:lnSpc>
                <a:spcPct val="90000"/>
              </a:lnSpc>
            </a:pPr>
            <a:endParaRPr lang="en-US" sz="1700" dirty="0"/>
          </a:p>
          <a:p>
            <a:pPr lvl="1">
              <a:lnSpc>
                <a:spcPct val="90000"/>
              </a:lnSpc>
            </a:pPr>
            <a:endParaRPr lang="en-US" sz="1700" dirty="0"/>
          </a:p>
        </p:txBody>
      </p:sp>
      <p:pic>
        <p:nvPicPr>
          <p:cNvPr id="6" name="Picture 5" descr="Background pattern&#10;&#10;Description automatically generated">
            <a:extLst>
              <a:ext uri="{FF2B5EF4-FFF2-40B4-BE49-F238E27FC236}">
                <a16:creationId xmlns:a16="http://schemas.microsoft.com/office/drawing/2014/main" id="{6B295E90-9D57-4127-2EBA-1B61BC2DFE1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55809" y="284376"/>
            <a:ext cx="3488238" cy="2624899"/>
          </a:xfrm>
          <a:prstGeom prst="rect">
            <a:avLst/>
          </a:prstGeom>
        </p:spPr>
      </p:pic>
      <p:pic>
        <p:nvPicPr>
          <p:cNvPr id="4" name="Picture 3">
            <a:extLst>
              <a:ext uri="{FF2B5EF4-FFF2-40B4-BE49-F238E27FC236}">
                <a16:creationId xmlns:a16="http://schemas.microsoft.com/office/drawing/2014/main" id="{C10E5D2E-02B8-45E8-97BA-FAD100E8644F}"/>
              </a:ext>
            </a:extLst>
          </p:cNvPr>
          <p:cNvPicPr>
            <a:picLocks noChangeAspect="1"/>
          </p:cNvPicPr>
          <p:nvPr/>
        </p:nvPicPr>
        <p:blipFill>
          <a:blip r:embed="rId5"/>
          <a:stretch>
            <a:fillRect/>
          </a:stretch>
        </p:blipFill>
        <p:spPr>
          <a:xfrm>
            <a:off x="7452160" y="3948726"/>
            <a:ext cx="4491887" cy="1459863"/>
          </a:xfrm>
          <a:prstGeom prst="rect">
            <a:avLst/>
          </a:prstGeom>
        </p:spPr>
      </p:pic>
    </p:spTree>
    <p:extLst>
      <p:ext uri="{BB962C8B-B14F-4D97-AF65-F5344CB8AC3E}">
        <p14:creationId xmlns:p14="http://schemas.microsoft.com/office/powerpoint/2010/main" val="312743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296096"/>
            <a:ext cx="6005289" cy="1049235"/>
          </a:xfrm>
        </p:spPr>
        <p:txBody>
          <a:bodyPr>
            <a:normAutofit/>
          </a:bodyPr>
          <a:lstStyle/>
          <a:p>
            <a:pPr algn="ctr"/>
            <a:r>
              <a:rPr lang="en-US" sz="2400" dirty="0">
                <a:solidFill>
                  <a:srgbClr val="FF0000"/>
                </a:solidFill>
              </a:rPr>
              <a:t>Trees, weeds, crops in the ROW</a:t>
            </a:r>
          </a:p>
        </p:txBody>
      </p:sp>
      <p:sp>
        <p:nvSpPr>
          <p:cNvPr id="3" name="Content Placeholder 2"/>
          <p:cNvSpPr>
            <a:spLocks noGrp="1"/>
          </p:cNvSpPr>
          <p:nvPr>
            <p:ph idx="1"/>
          </p:nvPr>
        </p:nvSpPr>
        <p:spPr>
          <a:xfrm>
            <a:off x="1091633" y="1009934"/>
            <a:ext cx="9603275" cy="4495047"/>
          </a:xfrm>
        </p:spPr>
        <p:txBody>
          <a:bodyPr>
            <a:normAutofit/>
          </a:bodyPr>
          <a:lstStyle/>
          <a:p>
            <a:pPr marL="0" indent="0">
              <a:buNone/>
            </a:pPr>
            <a:r>
              <a:rPr lang="en-US" b="1" dirty="0">
                <a:solidFill>
                  <a:schemeClr val="bg1"/>
                </a:solidFill>
              </a:rPr>
              <a:t>  </a:t>
            </a:r>
          </a:p>
        </p:txBody>
      </p:sp>
      <p:sp>
        <p:nvSpPr>
          <p:cNvPr id="4" name="TextBox 3">
            <a:extLst>
              <a:ext uri="{FF2B5EF4-FFF2-40B4-BE49-F238E27FC236}">
                <a16:creationId xmlns:a16="http://schemas.microsoft.com/office/drawing/2014/main" id="{53F970C3-8A73-A30A-B4E8-CA905A18F876}"/>
              </a:ext>
            </a:extLst>
          </p:cNvPr>
          <p:cNvSpPr txBox="1"/>
          <p:nvPr/>
        </p:nvSpPr>
        <p:spPr>
          <a:xfrm>
            <a:off x="1091633" y="1009934"/>
            <a:ext cx="10386134" cy="4462760"/>
          </a:xfrm>
          <a:prstGeom prst="rect">
            <a:avLst/>
          </a:prstGeom>
          <a:noFill/>
        </p:spPr>
        <p:txBody>
          <a:bodyPr wrap="square" rtlCol="0">
            <a:spAutoFit/>
          </a:bodyPr>
          <a:lstStyle/>
          <a:p>
            <a:pPr marL="342900" indent="-342900" algn="l">
              <a:buAutoNum type="arabicPeriod"/>
            </a:pPr>
            <a:r>
              <a:rPr lang="en-US" b="1" dirty="0">
                <a:solidFill>
                  <a:schemeClr val="accent2"/>
                </a:solidFill>
              </a:rPr>
              <a:t>31-31-2</a:t>
            </a:r>
            <a:r>
              <a:rPr lang="en-US" dirty="0"/>
              <a:t> Owner or occupant of any land adjoining/abutting township roads are required to remove/destroy grass, weeds, trees, </a:t>
            </a:r>
            <a:r>
              <a:rPr lang="en-US" dirty="0">
                <a:solidFill>
                  <a:srgbClr val="FF0000"/>
                </a:solidFill>
              </a:rPr>
              <a:t>crops, </a:t>
            </a:r>
            <a:r>
              <a:rPr lang="en-US" dirty="0"/>
              <a:t>brush so as to be cut with a mower.</a:t>
            </a:r>
          </a:p>
          <a:p>
            <a:pPr marL="342900" indent="-342900" algn="l">
              <a:buFont typeface="+mj-lt"/>
              <a:buAutoNum type="arabicPeriod"/>
            </a:pPr>
            <a:endParaRPr lang="en-US" sz="800" dirty="0"/>
          </a:p>
          <a:p>
            <a:pPr marL="342900" indent="-342900" algn="l">
              <a:buAutoNum type="arabicPeriod"/>
            </a:pPr>
            <a:r>
              <a:rPr lang="en-US" b="1" dirty="0">
                <a:solidFill>
                  <a:schemeClr val="accent2"/>
                </a:solidFill>
              </a:rPr>
              <a:t>31-31-3</a:t>
            </a:r>
            <a:r>
              <a:rPr lang="en-US" dirty="0"/>
              <a:t> Time for removal is between September 1</a:t>
            </a:r>
            <a:r>
              <a:rPr lang="en-US" baseline="30000" dirty="0"/>
              <a:t>st</a:t>
            </a:r>
            <a:r>
              <a:rPr lang="en-US" dirty="0"/>
              <a:t> and October 1</a:t>
            </a:r>
            <a:r>
              <a:rPr lang="en-US" baseline="30000" dirty="0"/>
              <a:t>st</a:t>
            </a:r>
            <a:r>
              <a:rPr lang="en-US" dirty="0"/>
              <a:t>, or the time annually fixed by board of supervisors.</a:t>
            </a:r>
          </a:p>
          <a:p>
            <a:pPr marL="342900" indent="-342900" algn="l">
              <a:buFont typeface="+mj-lt"/>
              <a:buAutoNum type="arabicPeriod"/>
            </a:pPr>
            <a:endParaRPr lang="en-US" sz="800" dirty="0"/>
          </a:p>
          <a:p>
            <a:pPr marL="342900" indent="-342900" algn="l">
              <a:buAutoNum type="arabicPeriod"/>
            </a:pPr>
            <a:r>
              <a:rPr lang="en-US" b="1" dirty="0">
                <a:solidFill>
                  <a:schemeClr val="accent2"/>
                </a:solidFill>
              </a:rPr>
              <a:t>31-31-5 </a:t>
            </a:r>
            <a:r>
              <a:rPr lang="en-US" dirty="0"/>
              <a:t>If failure to mow or cut growth within the allotted time, the board of supervisors may employ persons to complete the work at a rate fixed by the board</a:t>
            </a:r>
          </a:p>
          <a:p>
            <a:pPr marL="342900" indent="-342900" algn="l">
              <a:buFont typeface="+mj-lt"/>
              <a:buAutoNum type="arabicPeriod"/>
            </a:pPr>
            <a:endParaRPr lang="en-US" sz="800" dirty="0"/>
          </a:p>
          <a:p>
            <a:pPr marL="342900" indent="-342900" algn="l">
              <a:buAutoNum type="arabicPeriod"/>
            </a:pPr>
            <a:r>
              <a:rPr lang="en-US" b="1" dirty="0">
                <a:solidFill>
                  <a:schemeClr val="accent2"/>
                </a:solidFill>
              </a:rPr>
              <a:t>31-31-6</a:t>
            </a:r>
            <a:r>
              <a:rPr lang="en-US" dirty="0"/>
              <a:t> Payment for clean up-. The voters at the annual meeting shall by majority vote determine whether the amount paid for cleanup will be paid for by the landowner or the township. If the </a:t>
            </a:r>
            <a:r>
              <a:rPr lang="en-US" dirty="0" err="1"/>
              <a:t>landowers</a:t>
            </a:r>
            <a:r>
              <a:rPr lang="en-US" dirty="0"/>
              <a:t> will be responsible for the cost, it must be presented to the county auditor before November 1</a:t>
            </a:r>
            <a:r>
              <a:rPr lang="en-US" baseline="30000" dirty="0"/>
              <a:t>st</a:t>
            </a:r>
            <a:r>
              <a:rPr lang="en-US" dirty="0"/>
              <a:t>.</a:t>
            </a:r>
          </a:p>
          <a:p>
            <a:pPr marL="342900" indent="-342900" algn="l">
              <a:buFont typeface="+mj-lt"/>
              <a:buAutoNum type="arabicPeriod"/>
            </a:pPr>
            <a:endParaRPr lang="en-US" sz="800" dirty="0"/>
          </a:p>
          <a:p>
            <a:pPr marL="342900" indent="-342900" algn="l">
              <a:buAutoNum type="arabicPeriod"/>
            </a:pPr>
            <a:r>
              <a:rPr lang="en-US" dirty="0"/>
              <a:t>The township may include in the cost of removal, an administrative fee.</a:t>
            </a:r>
          </a:p>
          <a:p>
            <a:pPr algn="l"/>
            <a:r>
              <a:rPr lang="en-US" dirty="0"/>
              <a:t> </a:t>
            </a:r>
          </a:p>
          <a:p>
            <a:pPr marL="342900" indent="-342900" algn="l">
              <a:buFont typeface="+mj-lt"/>
              <a:buAutoNum type="arabicPeriod" startAt="6"/>
            </a:pPr>
            <a:r>
              <a:rPr lang="en-US" dirty="0"/>
              <a:t>If the supervisors set an alternate date and set an administrative fee above the cost of removal, this must be published or sent in a letter to each township resident.</a:t>
            </a:r>
          </a:p>
        </p:txBody>
      </p:sp>
    </p:spTree>
    <p:extLst>
      <p:ext uri="{BB962C8B-B14F-4D97-AF65-F5344CB8AC3E}">
        <p14:creationId xmlns:p14="http://schemas.microsoft.com/office/powerpoint/2010/main" val="123139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D956F-4CF9-FFC7-7825-EB37CAD64FE1}"/>
              </a:ext>
            </a:extLst>
          </p:cNvPr>
          <p:cNvSpPr txBox="1"/>
          <p:nvPr/>
        </p:nvSpPr>
        <p:spPr>
          <a:xfrm>
            <a:off x="1241946" y="777922"/>
            <a:ext cx="10672550" cy="6247864"/>
          </a:xfrm>
          <a:prstGeom prst="rect">
            <a:avLst/>
          </a:prstGeom>
          <a:noFill/>
        </p:spPr>
        <p:txBody>
          <a:bodyPr wrap="square" rtlCol="0">
            <a:spAutoFit/>
          </a:bodyPr>
          <a:lstStyle/>
          <a:p>
            <a:pPr algn="ctr"/>
            <a:r>
              <a:rPr lang="en-US" sz="2400" b="1" dirty="0">
                <a:solidFill>
                  <a:srgbClr val="FF0000"/>
                </a:solidFill>
              </a:rPr>
              <a:t>Questions About the Annual Meeting</a:t>
            </a:r>
          </a:p>
          <a:p>
            <a:pPr algn="ctr"/>
            <a:r>
              <a:rPr lang="en-US" sz="2400" b="1" dirty="0">
                <a:solidFill>
                  <a:schemeClr val="tx2"/>
                </a:solidFill>
              </a:rPr>
              <a:t>Reminder:</a:t>
            </a:r>
            <a:r>
              <a:rPr lang="en-US" sz="2400" b="1" dirty="0">
                <a:solidFill>
                  <a:srgbClr val="FF0000"/>
                </a:solidFill>
              </a:rPr>
              <a:t> </a:t>
            </a:r>
            <a:r>
              <a:rPr lang="en-US" sz="2400" b="1" dirty="0">
                <a:solidFill>
                  <a:schemeClr val="tx2"/>
                </a:solidFill>
              </a:rPr>
              <a:t>clerk and treasurer become regular voters at the annual meeting</a:t>
            </a:r>
          </a:p>
          <a:p>
            <a:pPr algn="l"/>
            <a:endParaRPr lang="en-US" sz="800" dirty="0"/>
          </a:p>
          <a:p>
            <a:pPr marL="342900" indent="-342900" algn="l">
              <a:lnSpc>
                <a:spcPct val="150000"/>
              </a:lnSpc>
              <a:buAutoNum type="arabicPeriod"/>
            </a:pPr>
            <a:r>
              <a:rPr lang="en-US" sz="2000" b="1" dirty="0"/>
              <a:t>What do township registered voters vote upon?</a:t>
            </a:r>
          </a:p>
          <a:p>
            <a:pPr marL="800100" lvl="1" indent="-342900">
              <a:lnSpc>
                <a:spcPct val="150000"/>
              </a:lnSpc>
              <a:buAutoNum type="arabicPeriod"/>
            </a:pPr>
            <a:r>
              <a:rPr lang="en-US" sz="2000" b="1" dirty="0"/>
              <a:t>Any increase in taxes assessed against the township</a:t>
            </a:r>
          </a:p>
          <a:p>
            <a:pPr marL="800100" lvl="1" indent="-342900">
              <a:lnSpc>
                <a:spcPct val="150000"/>
              </a:lnSpc>
              <a:buAutoNum type="arabicPeriod"/>
            </a:pPr>
            <a:r>
              <a:rPr lang="en-US" sz="2000" b="1" dirty="0"/>
              <a:t>Secondary Road Capital Improvement Fund (up to 50 cents/thousand)</a:t>
            </a:r>
          </a:p>
          <a:p>
            <a:pPr marL="800100" lvl="1" indent="-342900">
              <a:lnSpc>
                <a:spcPct val="150000"/>
              </a:lnSpc>
              <a:buAutoNum type="arabicPeriod"/>
            </a:pPr>
            <a:r>
              <a:rPr lang="en-US" sz="2000" b="1" dirty="0"/>
              <a:t>Establish levy for fire protection or for snow removal</a:t>
            </a:r>
          </a:p>
          <a:p>
            <a:pPr marL="800100" lvl="1" indent="-342900">
              <a:buAutoNum type="arabicPeriod"/>
            </a:pPr>
            <a:endParaRPr lang="en-US" sz="800" b="1" dirty="0"/>
          </a:p>
          <a:p>
            <a:pPr marL="342900" indent="-342900">
              <a:lnSpc>
                <a:spcPct val="150000"/>
              </a:lnSpc>
              <a:buAutoNum type="arabicPeriod"/>
            </a:pPr>
            <a:r>
              <a:rPr lang="en-US" sz="2000" b="1" dirty="0"/>
              <a:t>Set salary for Township Board</a:t>
            </a:r>
          </a:p>
          <a:p>
            <a:pPr marL="800100" lvl="1" indent="-342900">
              <a:lnSpc>
                <a:spcPct val="150000"/>
              </a:lnSpc>
              <a:buAutoNum type="arabicPeriod"/>
            </a:pPr>
            <a:r>
              <a:rPr lang="en-US" sz="2000" b="1" dirty="0"/>
              <a:t>Rate of annual and daily compensation for meetings, inspections</a:t>
            </a:r>
          </a:p>
          <a:p>
            <a:pPr marL="800100" lvl="1" indent="-342900">
              <a:lnSpc>
                <a:spcPct val="150000"/>
              </a:lnSpc>
              <a:buAutoNum type="arabicPeriod"/>
            </a:pPr>
            <a:r>
              <a:rPr lang="en-US" sz="2000" b="1" dirty="0"/>
              <a:t>Hourly rate for emergency or disasters above usual duties</a:t>
            </a:r>
          </a:p>
          <a:p>
            <a:pPr marL="342900" indent="-342900">
              <a:lnSpc>
                <a:spcPct val="150000"/>
              </a:lnSpc>
              <a:buAutoNum type="arabicPeriod"/>
            </a:pPr>
            <a:r>
              <a:rPr lang="en-US" sz="2000" b="1" dirty="0"/>
              <a:t>Ratify and approve all board actions for end of current fiscal year.</a:t>
            </a:r>
          </a:p>
          <a:p>
            <a:pPr marL="342900" indent="-342900">
              <a:lnSpc>
                <a:spcPct val="150000"/>
              </a:lnSpc>
              <a:buAutoNum type="arabicPeriod"/>
            </a:pPr>
            <a:r>
              <a:rPr lang="en-US" sz="2000" b="1" dirty="0"/>
              <a:t>Weed and tree removal control- who pays.</a:t>
            </a:r>
          </a:p>
          <a:p>
            <a:pPr marL="342900" indent="-342900">
              <a:lnSpc>
                <a:spcPct val="150000"/>
              </a:lnSpc>
              <a:buAutoNum type="arabicPeriod"/>
            </a:pPr>
            <a:r>
              <a:rPr lang="en-US" sz="2000" b="1" dirty="0"/>
              <a:t>Purchase of equipment in excess of $15,000</a:t>
            </a:r>
          </a:p>
          <a:p>
            <a:pPr marL="800100" lvl="1"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51941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2" y="953324"/>
            <a:ext cx="10863617" cy="684407"/>
          </a:xfrm>
          <a:solidFill>
            <a:schemeClr val="bg1">
              <a:lumMod val="85000"/>
            </a:schemeClr>
          </a:solidFill>
        </p:spPr>
        <p:txBody>
          <a:bodyPr rtlCol="0">
            <a:normAutofit fontScale="90000"/>
          </a:bodyPr>
          <a:lstStyle/>
          <a:p>
            <a:pPr>
              <a:defRPr/>
            </a:pPr>
            <a:r>
              <a:rPr lang="en-US" b="1" dirty="0">
                <a:solidFill>
                  <a:schemeClr val="accent2"/>
                </a:solidFill>
              </a:rPr>
              <a:t>Specific Procedures for Mitigating right of way issues</a:t>
            </a:r>
            <a:r>
              <a:rPr lang="en-US" b="1" dirty="0"/>
              <a:t>…</a:t>
            </a:r>
          </a:p>
        </p:txBody>
      </p:sp>
      <p:sp>
        <p:nvSpPr>
          <p:cNvPr id="115714" name="Rectangle 2"/>
          <p:cNvSpPr>
            <a:spLocks noChangeArrowheads="1"/>
          </p:cNvSpPr>
          <p:nvPr/>
        </p:nvSpPr>
        <p:spPr bwMode="auto">
          <a:xfrm>
            <a:off x="2133600" y="1981200"/>
            <a:ext cx="8077200" cy="3939540"/>
          </a:xfrm>
          <a:prstGeom prst="rect">
            <a:avLst/>
          </a:prstGeom>
          <a:noFill/>
          <a:ln w="9525">
            <a:noFill/>
            <a:miter lim="800000"/>
            <a:headEnd/>
            <a:tailEnd/>
          </a:ln>
        </p:spPr>
        <p:txBody>
          <a:bodyPr>
            <a:spAutoFit/>
          </a:bodyPr>
          <a:lstStyle/>
          <a:p>
            <a:pPr>
              <a:buFont typeface="Arial" charset="0"/>
              <a:buChar char="•"/>
            </a:pPr>
            <a:r>
              <a:rPr lang="en-US" sz="2800" b="1" dirty="0">
                <a:latin typeface="Calibri" pitchFamily="34" charset="0"/>
              </a:rPr>
              <a:t>Tree Removal</a:t>
            </a:r>
          </a:p>
          <a:p>
            <a:pPr>
              <a:buFont typeface="Arial" charset="0"/>
              <a:buChar char="•"/>
            </a:pPr>
            <a:r>
              <a:rPr lang="en-US" sz="2800" b="1" dirty="0">
                <a:latin typeface="Calibri" pitchFamily="34" charset="0"/>
              </a:rPr>
              <a:t>Mowing weeds/grass/crops</a:t>
            </a:r>
          </a:p>
          <a:p>
            <a:pPr>
              <a:buFont typeface="Arial" charset="0"/>
              <a:buChar char="•"/>
            </a:pPr>
            <a:r>
              <a:rPr lang="en-US" sz="2800" b="1" dirty="0">
                <a:latin typeface="Calibri" pitchFamily="34" charset="0"/>
              </a:rPr>
              <a:t>Damage to ROW (ditches, trenches, drainage)</a:t>
            </a:r>
          </a:p>
          <a:p>
            <a:pPr>
              <a:buFont typeface="Arial" charset="0"/>
              <a:buChar char="•"/>
            </a:pPr>
            <a:r>
              <a:rPr lang="en-US" sz="2800" b="1" dirty="0">
                <a:latin typeface="Calibri" pitchFamily="34" charset="0"/>
              </a:rPr>
              <a:t>Damage to road (cutting thru road, pivot overspray)</a:t>
            </a:r>
          </a:p>
          <a:p>
            <a:pPr>
              <a:buFont typeface="Arial" charset="0"/>
              <a:buChar char="•"/>
            </a:pPr>
            <a:r>
              <a:rPr lang="en-US" sz="2800" b="1" dirty="0">
                <a:latin typeface="Calibri" pitchFamily="34" charset="0"/>
              </a:rPr>
              <a:t>Farming the right of way </a:t>
            </a:r>
            <a:r>
              <a:rPr lang="en-US" sz="2400" b="1" dirty="0">
                <a:latin typeface="Calibri" pitchFamily="34" charset="0"/>
              </a:rPr>
              <a:t>(intentional damage to ditch)</a:t>
            </a:r>
            <a:endParaRPr lang="en-US" sz="2800" b="1" dirty="0">
              <a:latin typeface="Calibri" pitchFamily="34" charset="0"/>
            </a:endParaRPr>
          </a:p>
          <a:p>
            <a:pPr>
              <a:buFont typeface="Arial" charset="0"/>
              <a:buChar char="•"/>
            </a:pPr>
            <a:r>
              <a:rPr lang="en-US" sz="2800" b="1" dirty="0">
                <a:latin typeface="Calibri" pitchFamily="34" charset="0"/>
              </a:rPr>
              <a:t>Obstructions (fences, rocks) to be removed</a:t>
            </a:r>
          </a:p>
          <a:p>
            <a:pPr>
              <a:buFont typeface="Arial" charset="0"/>
              <a:buChar char="•"/>
            </a:pPr>
            <a:r>
              <a:rPr lang="en-US" sz="2800" b="1" dirty="0">
                <a:latin typeface="Calibri" pitchFamily="34" charset="0"/>
              </a:rPr>
              <a:t>Vacating section lines</a:t>
            </a:r>
            <a:endParaRPr lang="en-US" b="1" dirty="0">
              <a:latin typeface="Calibri" pitchFamily="34" charset="0"/>
            </a:endParaRPr>
          </a:p>
          <a:p>
            <a:pPr>
              <a:buFont typeface="Arial" charset="0"/>
              <a:buChar char="•"/>
            </a:pPr>
            <a:endParaRPr lang="en-US" b="1" dirty="0">
              <a:latin typeface="Calibri" pitchFamily="34" charset="0"/>
            </a:endParaRPr>
          </a:p>
          <a:p>
            <a:pPr>
              <a:buFont typeface="Arial" charset="0"/>
              <a:buChar char="•"/>
            </a:pPr>
            <a:endParaRPr lang="en-US" b="1" dirty="0">
              <a:latin typeface="Calibri" pitchFamily="34" charset="0"/>
            </a:endParaRPr>
          </a:p>
          <a:p>
            <a:pPr>
              <a:buFont typeface="Arial" charset="0"/>
              <a:buChar char="•"/>
            </a:pPr>
            <a:endParaRPr lang="en-US" b="1" dirty="0">
              <a:latin typeface="Calibri" pitchFamily="34" charset="0"/>
            </a:endParaRPr>
          </a:p>
        </p:txBody>
      </p:sp>
      <p:sp>
        <p:nvSpPr>
          <p:cNvPr id="4" name="Rectangle 3"/>
          <p:cNvSpPr/>
          <p:nvPr/>
        </p:nvSpPr>
        <p:spPr>
          <a:xfrm>
            <a:off x="586853" y="5103674"/>
            <a:ext cx="10863617" cy="923330"/>
          </a:xfrm>
          <a:prstGeom prst="rect">
            <a:avLst/>
          </a:prstGeom>
        </p:spPr>
        <p:txBody>
          <a:bodyPr wrap="square">
            <a:spAutoFit/>
          </a:bodyPr>
          <a:lstStyle/>
          <a:p>
            <a:r>
              <a:rPr lang="en-US" dirty="0"/>
              <a:t>Handouts are available on our web at www.sdtownships.com under the “Membership Only”</a:t>
            </a:r>
          </a:p>
          <a:p>
            <a:r>
              <a:rPr lang="en-US" dirty="0"/>
              <a:t>  Password protected. </a:t>
            </a:r>
          </a:p>
          <a:p>
            <a:r>
              <a:rPr lang="en-US" dirty="0"/>
              <a:t> If you are a member, you can call the office at 605 353-1439 and request the password.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99148"/>
            <a:ext cx="9144000" cy="5576911"/>
          </a:xfrm>
          <a:prstGeom prst="rect">
            <a:avLst/>
          </a:prstGeom>
        </p:spPr>
        <p:txBody>
          <a:bodyPr wrap="square">
            <a:spAutoFit/>
          </a:bodyPr>
          <a:lstStyle/>
          <a:p>
            <a:pPr defTabSz="914400" fontAlgn="base">
              <a:lnSpc>
                <a:spcPct val="90000"/>
              </a:lnSpc>
              <a:spcBef>
                <a:spcPct val="0"/>
              </a:spcBef>
              <a:spcAft>
                <a:spcPct val="0"/>
              </a:spcAft>
            </a:pPr>
            <a:r>
              <a:rPr lang="en-US" dirty="0">
                <a:solidFill>
                  <a:prstClr val="black"/>
                </a:solidFill>
                <a:latin typeface="Arial" charset="0"/>
              </a:rPr>
              <a:t>**It is the AG’s  opinion 76-1 that </a:t>
            </a:r>
            <a:r>
              <a:rPr lang="en-US" u="sng" dirty="0">
                <a:solidFill>
                  <a:prstClr val="black"/>
                </a:solidFill>
                <a:latin typeface="Arial" charset="0"/>
              </a:rPr>
              <a:t>townships are responsible for noxious weeds </a:t>
            </a:r>
            <a:r>
              <a:rPr lang="en-US" dirty="0">
                <a:solidFill>
                  <a:prstClr val="black"/>
                </a:solidFill>
                <a:latin typeface="Arial" charset="0"/>
              </a:rPr>
              <a:t>within the right of way.  Below is the link e  </a:t>
            </a:r>
          </a:p>
          <a:p>
            <a:pPr defTabSz="914400" fontAlgn="base">
              <a:lnSpc>
                <a:spcPct val="90000"/>
              </a:lnSpc>
              <a:spcBef>
                <a:spcPct val="0"/>
              </a:spcBef>
              <a:spcAft>
                <a:spcPct val="0"/>
              </a:spcAft>
            </a:pPr>
            <a:endParaRPr lang="en-US" dirty="0">
              <a:solidFill>
                <a:prstClr val="black"/>
              </a:solidFill>
              <a:latin typeface="Arial" charset="0"/>
            </a:endParaRPr>
          </a:p>
          <a:p>
            <a:pPr defTabSz="914400" fontAlgn="base">
              <a:lnSpc>
                <a:spcPct val="90000"/>
              </a:lnSpc>
              <a:spcBef>
                <a:spcPct val="0"/>
              </a:spcBef>
              <a:spcAft>
                <a:spcPct val="0"/>
              </a:spcAft>
            </a:pPr>
            <a:r>
              <a:rPr lang="en-US" dirty="0">
                <a:solidFill>
                  <a:prstClr val="black"/>
                </a:solidFill>
                <a:latin typeface="Arial" charset="0"/>
              </a:rPr>
              <a:t>Here is an excerpt from Attorney William </a:t>
            </a:r>
            <a:r>
              <a:rPr lang="en-US" dirty="0" err="1">
                <a:solidFill>
                  <a:prstClr val="black"/>
                </a:solidFill>
                <a:latin typeface="Arial" charset="0"/>
              </a:rPr>
              <a:t>Janklow</a:t>
            </a:r>
            <a:r>
              <a:rPr lang="en-US" dirty="0">
                <a:solidFill>
                  <a:prstClr val="black"/>
                </a:solidFill>
                <a:latin typeface="Arial" charset="0"/>
              </a:rPr>
              <a:t> opinion in 1976:</a:t>
            </a:r>
          </a:p>
          <a:p>
            <a:pPr defTabSz="914400" fontAlgn="base">
              <a:lnSpc>
                <a:spcPct val="90000"/>
              </a:lnSpc>
              <a:spcBef>
                <a:spcPct val="0"/>
              </a:spcBef>
              <a:spcAft>
                <a:spcPct val="0"/>
              </a:spcAft>
            </a:pPr>
            <a:r>
              <a:rPr lang="en-US" dirty="0">
                <a:solidFill>
                  <a:prstClr val="black"/>
                </a:solidFill>
                <a:latin typeface="Arial" charset="0"/>
              </a:rPr>
              <a:t>It is my opinion that 31-31-2 does not authorize a township to require a landowner to control </a:t>
            </a:r>
            <a:r>
              <a:rPr lang="en-US" b="1" dirty="0">
                <a:solidFill>
                  <a:prstClr val="black"/>
                </a:solidFill>
                <a:latin typeface="Arial" charset="0"/>
              </a:rPr>
              <a:t>noxious weeds</a:t>
            </a:r>
            <a:r>
              <a:rPr lang="en-US" dirty="0">
                <a:solidFill>
                  <a:prstClr val="black"/>
                </a:solidFill>
                <a:latin typeface="Arial" charset="0"/>
              </a:rPr>
              <a:t> in township road ditches adjacent to his property. </a:t>
            </a:r>
          </a:p>
          <a:p>
            <a:pPr defTabSz="914400" fontAlgn="base">
              <a:lnSpc>
                <a:spcPct val="90000"/>
              </a:lnSpc>
              <a:spcBef>
                <a:spcPct val="0"/>
              </a:spcBef>
              <a:spcAft>
                <a:spcPct val="0"/>
              </a:spcAft>
            </a:pPr>
            <a:r>
              <a:rPr lang="en-US" dirty="0">
                <a:solidFill>
                  <a:prstClr val="black"/>
                </a:solidFill>
                <a:latin typeface="Arial" charset="0"/>
              </a:rPr>
              <a:t>SDCL 31-31-2 cited above refers to "grass, weeds and brush." SDCL 38-22-22 and 24 cited above specifically refer to "noxious weeds" and it is the responsibility of the township in this instance to control such noxious weeds. SDCL 38-12-2 and 3 contain statutory definitions of what constitutes "noxious weeds."</a:t>
            </a:r>
            <a:br>
              <a:rPr lang="en-US" dirty="0">
                <a:solidFill>
                  <a:prstClr val="black"/>
                </a:solidFill>
                <a:latin typeface="Arial" charset="0"/>
              </a:rPr>
            </a:br>
            <a:br>
              <a:rPr lang="en-US" dirty="0">
                <a:solidFill>
                  <a:prstClr val="black"/>
                </a:solidFill>
                <a:latin typeface="Arial" charset="0"/>
              </a:rPr>
            </a:br>
            <a:r>
              <a:rPr lang="en-US" dirty="0">
                <a:solidFill>
                  <a:prstClr val="black"/>
                </a:solidFill>
                <a:latin typeface="Arial" charset="0"/>
              </a:rPr>
              <a:t>It appears to me that the above cited statutes must be construed together yet giving effect so far as possible to the provisions of each section. It may be somewhat difficult to administer, but it appears that </a:t>
            </a:r>
            <a:r>
              <a:rPr lang="en-US" u="sng" dirty="0">
                <a:solidFill>
                  <a:prstClr val="black"/>
                </a:solidFill>
                <a:latin typeface="Arial" charset="0"/>
              </a:rPr>
              <a:t>control of noxious weeds is a matter for the township</a:t>
            </a:r>
            <a:r>
              <a:rPr lang="en-US" dirty="0">
                <a:solidFill>
                  <a:prstClr val="black"/>
                </a:solidFill>
                <a:latin typeface="Arial" charset="0"/>
              </a:rPr>
              <a:t>, whereas control and removal of </a:t>
            </a:r>
            <a:r>
              <a:rPr lang="en-US" dirty="0">
                <a:solidFill>
                  <a:prstClr val="black"/>
                </a:solidFill>
                <a:highlight>
                  <a:srgbClr val="FFFF00"/>
                </a:highlight>
                <a:latin typeface="Arial" charset="0"/>
              </a:rPr>
              <a:t>grass, non-noxious weeds, brush, trees and crops* </a:t>
            </a:r>
            <a:r>
              <a:rPr lang="en-US" dirty="0">
                <a:solidFill>
                  <a:prstClr val="black"/>
                </a:solidFill>
                <a:latin typeface="Arial" charset="0"/>
              </a:rPr>
              <a:t>growing within the right-of-way of township roads </a:t>
            </a:r>
            <a:r>
              <a:rPr lang="en-US" dirty="0">
                <a:solidFill>
                  <a:prstClr val="black"/>
                </a:solidFill>
                <a:highlight>
                  <a:srgbClr val="FFFF00"/>
                </a:highlight>
                <a:latin typeface="Arial" charset="0"/>
              </a:rPr>
              <a:t>is a responsibility of the adjoining landowner</a:t>
            </a:r>
            <a:r>
              <a:rPr lang="en-US" dirty="0">
                <a:solidFill>
                  <a:prstClr val="black"/>
                </a:solidFill>
                <a:latin typeface="Arial" charset="0"/>
              </a:rPr>
              <a:t>.</a:t>
            </a:r>
            <a:br>
              <a:rPr lang="en-US" dirty="0">
                <a:solidFill>
                  <a:prstClr val="black"/>
                </a:solidFill>
                <a:latin typeface="Arial" charset="0"/>
              </a:rPr>
            </a:br>
            <a:br>
              <a:rPr lang="en-US" dirty="0">
                <a:solidFill>
                  <a:prstClr val="black"/>
                </a:solidFill>
                <a:latin typeface="Arial" charset="0"/>
              </a:rPr>
            </a:br>
            <a:r>
              <a:rPr lang="en-US" dirty="0">
                <a:solidFill>
                  <a:prstClr val="black"/>
                </a:solidFill>
                <a:latin typeface="Arial" charset="0"/>
              </a:rPr>
              <a:t>Respectfully submitted, </a:t>
            </a:r>
            <a:br>
              <a:rPr lang="en-US" dirty="0">
                <a:solidFill>
                  <a:prstClr val="black"/>
                </a:solidFill>
                <a:latin typeface="Arial" charset="0"/>
              </a:rPr>
            </a:br>
            <a:br>
              <a:rPr lang="en-US" dirty="0">
                <a:solidFill>
                  <a:prstClr val="black"/>
                </a:solidFill>
                <a:latin typeface="Arial" charset="0"/>
              </a:rPr>
            </a:br>
            <a:r>
              <a:rPr lang="en-US" dirty="0">
                <a:solidFill>
                  <a:prstClr val="black"/>
                </a:solidFill>
                <a:latin typeface="Arial" charset="0"/>
              </a:rPr>
              <a:t>WILLIAM J. JANKLOW 					*law updated in 2022</a:t>
            </a:r>
            <a:br>
              <a:rPr lang="en-US" dirty="0">
                <a:solidFill>
                  <a:prstClr val="black"/>
                </a:solidFill>
                <a:latin typeface="Arial" charset="0"/>
              </a:rPr>
            </a:br>
            <a:r>
              <a:rPr lang="en-US" dirty="0">
                <a:solidFill>
                  <a:prstClr val="black"/>
                </a:solidFill>
                <a:latin typeface="Arial" charset="0"/>
              </a:rPr>
              <a:t>ATTORNEY GENERAL</a:t>
            </a:r>
          </a:p>
        </p:txBody>
      </p:sp>
      <p:sp>
        <p:nvSpPr>
          <p:cNvPr id="3" name="Rectangle 2"/>
          <p:cNvSpPr/>
          <p:nvPr/>
        </p:nvSpPr>
        <p:spPr>
          <a:xfrm>
            <a:off x="4648200" y="-152400"/>
            <a:ext cx="2108270" cy="923330"/>
          </a:xfrm>
          <a:prstGeom prst="rect">
            <a:avLst/>
          </a:prstGeom>
          <a:noFill/>
        </p:spPr>
        <p:txBody>
          <a:bodyPr wrap="none" lIns="91440" tIns="45720" rIns="91440" bIns="45720">
            <a:spAutoFit/>
          </a:bodyPr>
          <a:lstStyle/>
          <a:p>
            <a:pPr algn="ctr" defTabSz="914400" fontAlgn="base">
              <a:spcBef>
                <a:spcPct val="0"/>
              </a:spcBef>
              <a:spcAft>
                <a:spcPct val="0"/>
              </a:spcAft>
            </a:pPr>
            <a:r>
              <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charset="0"/>
              </a:rPr>
              <a:t>Notes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454" y="544132"/>
            <a:ext cx="10322455" cy="1903065"/>
          </a:xfrm>
        </p:spPr>
        <p:txBody>
          <a:bodyPr>
            <a:norm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Tax Levy for Secondary Road Capital Improvement Fund</a:t>
            </a:r>
          </a:p>
        </p:txBody>
      </p:sp>
      <p:sp>
        <p:nvSpPr>
          <p:cNvPr id="2" name="TextBox 1"/>
          <p:cNvSpPr txBox="1"/>
          <p:nvPr/>
        </p:nvSpPr>
        <p:spPr>
          <a:xfrm>
            <a:off x="347472" y="2578608"/>
            <a:ext cx="11466576" cy="360098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400" dirty="0"/>
              <a:t>DOES NOT Need to be the Full $.50/$1,000…May Have any Portion “Up To” $.50</a:t>
            </a:r>
          </a:p>
          <a:p>
            <a:pPr marL="285750" indent="-285750">
              <a:lnSpc>
                <a:spcPct val="150000"/>
              </a:lnSpc>
              <a:buFont typeface="Wingdings" panose="05000000000000000000" pitchFamily="2" charset="2"/>
              <a:buChar char="Ø"/>
            </a:pPr>
            <a:r>
              <a:rPr lang="en-US" sz="2400" dirty="0"/>
              <a:t>DOES Need to be Approved Each Year</a:t>
            </a:r>
          </a:p>
          <a:p>
            <a:pPr marL="285750" indent="-285750">
              <a:lnSpc>
                <a:spcPct val="150000"/>
              </a:lnSpc>
              <a:buFont typeface="Wingdings" panose="05000000000000000000" pitchFamily="2" charset="2"/>
              <a:buChar char="Ø"/>
            </a:pPr>
            <a:r>
              <a:rPr lang="en-US" sz="2400" dirty="0"/>
              <a:t>May </a:t>
            </a:r>
            <a:r>
              <a:rPr lang="en-US" sz="2400" u="sng" dirty="0"/>
              <a:t>ONLY</a:t>
            </a:r>
            <a:r>
              <a:rPr lang="en-US" sz="2400" dirty="0"/>
              <a:t> be Approved at Your Annual Meeting</a:t>
            </a:r>
          </a:p>
          <a:p>
            <a:pPr marL="285750" indent="-285750">
              <a:lnSpc>
                <a:spcPct val="150000"/>
              </a:lnSpc>
              <a:buFont typeface="Wingdings" panose="05000000000000000000" pitchFamily="2" charset="2"/>
              <a:buChar char="Ø"/>
            </a:pPr>
            <a:r>
              <a:rPr lang="en-US" sz="2400" dirty="0"/>
              <a:t>Any RESIDENT, REGISTERED VOTER May Vote</a:t>
            </a:r>
          </a:p>
          <a:p>
            <a:pPr marL="285750" indent="-285750">
              <a:lnSpc>
                <a:spcPct val="150000"/>
              </a:lnSpc>
              <a:buFont typeface="Wingdings" panose="05000000000000000000" pitchFamily="2" charset="2"/>
              <a:buChar char="Ø"/>
            </a:pPr>
            <a:r>
              <a:rPr lang="en-US" sz="2400" dirty="0"/>
              <a:t>It IS NOT REFERRABLE.  Voters Must Attend the Meeting.</a:t>
            </a:r>
          </a:p>
          <a:p>
            <a:pPr marL="285750" indent="-285750">
              <a:buFont typeface="Wingdings" panose="05000000000000000000" pitchFamily="2" charset="2"/>
              <a:buChar char="Ø"/>
            </a:pPr>
            <a:r>
              <a:rPr lang="en-US" sz="2400" dirty="0"/>
              <a:t>Clerk MUST Inform the County Auditor if Levy is Passed AND Provide Meeting Minutes Showing Voting Outcome</a:t>
            </a:r>
          </a:p>
        </p:txBody>
      </p:sp>
    </p:spTree>
    <p:extLst>
      <p:ext uri="{BB962C8B-B14F-4D97-AF65-F5344CB8AC3E}">
        <p14:creationId xmlns:p14="http://schemas.microsoft.com/office/powerpoint/2010/main" val="20804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4642" y="676748"/>
            <a:ext cx="7044744" cy="1446550"/>
          </a:xfrm>
          <a:prstGeom prst="rect">
            <a:avLst/>
          </a:prstGeom>
          <a:noFill/>
        </p:spPr>
        <p:txBody>
          <a:bodyPr wrap="square" rtlCol="0">
            <a:spAutoFit/>
          </a:bodyPr>
          <a:lstStyle/>
          <a:p>
            <a:pPr algn="ctr"/>
            <a:r>
              <a:rPr lang="en-US" sz="4400" b="1" dirty="0"/>
              <a:t>Reschedule Date For Meetings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72" y="365613"/>
            <a:ext cx="2418932" cy="2319797"/>
          </a:xfrm>
          <a:prstGeom prst="ellipse">
            <a:avLst/>
          </a:prstGeom>
          <a:ln>
            <a:noFill/>
          </a:ln>
          <a:effectLst>
            <a:softEdge rad="112500"/>
          </a:effectLst>
        </p:spPr>
      </p:pic>
      <p:sp>
        <p:nvSpPr>
          <p:cNvPr id="8" name="TextBox 7"/>
          <p:cNvSpPr txBox="1"/>
          <p:nvPr/>
        </p:nvSpPr>
        <p:spPr>
          <a:xfrm>
            <a:off x="1828800" y="2635961"/>
            <a:ext cx="9053848" cy="1384995"/>
          </a:xfrm>
          <a:prstGeom prst="rect">
            <a:avLst/>
          </a:prstGeom>
          <a:noFill/>
        </p:spPr>
        <p:txBody>
          <a:bodyPr wrap="square" rtlCol="0">
            <a:spAutoFit/>
          </a:bodyPr>
          <a:lstStyle/>
          <a:p>
            <a:pPr>
              <a:spcBef>
                <a:spcPts val="600"/>
              </a:spcBef>
              <a:spcAft>
                <a:spcPts val="2400"/>
              </a:spcAft>
            </a:pPr>
            <a:r>
              <a:rPr lang="en-US" sz="2800" dirty="0"/>
              <a:t>The reschedule date is for annual, regular and required Township meetings that are postponed due to inclement weather.</a:t>
            </a:r>
          </a:p>
        </p:txBody>
      </p:sp>
      <p:sp>
        <p:nvSpPr>
          <p:cNvPr id="3" name="TextBox 2"/>
          <p:cNvSpPr txBox="1"/>
          <p:nvPr/>
        </p:nvSpPr>
        <p:spPr>
          <a:xfrm>
            <a:off x="1043968" y="4533619"/>
            <a:ext cx="9838679" cy="1384995"/>
          </a:xfrm>
          <a:prstGeom prst="rect">
            <a:avLst/>
          </a:prstGeom>
          <a:noFill/>
        </p:spPr>
        <p:txBody>
          <a:bodyPr wrap="square" rtlCol="0">
            <a:spAutoFit/>
          </a:bodyPr>
          <a:lstStyle/>
          <a:p>
            <a:r>
              <a:rPr lang="en-US" sz="2800" dirty="0"/>
              <a:t>The reschedule date will be  held one week later .  No need to re-publicize or re-print the agenda.  The original agenda must specify the reschedule date.</a:t>
            </a:r>
          </a:p>
        </p:txBody>
      </p:sp>
    </p:spTree>
    <p:extLst>
      <p:ext uri="{BB962C8B-B14F-4D97-AF65-F5344CB8AC3E}">
        <p14:creationId xmlns:p14="http://schemas.microsoft.com/office/powerpoint/2010/main" val="363337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outh dakota township plat map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60" y="1652192"/>
            <a:ext cx="3582670" cy="3550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43211" y="2283256"/>
            <a:ext cx="6555347" cy="1938992"/>
          </a:xfrm>
          <a:prstGeom prst="rect">
            <a:avLst/>
          </a:prstGeom>
          <a:noFill/>
        </p:spPr>
        <p:txBody>
          <a:bodyPr wrap="square" rtlCol="0">
            <a:spAutoFit/>
          </a:bodyPr>
          <a:lstStyle/>
          <a:p>
            <a:pPr algn="ctr"/>
            <a:r>
              <a:rPr lang="en-US" sz="4000" dirty="0"/>
              <a:t>Don’t Forget to Turn In Your Plat Maps to the County After Your Annual Meeting</a:t>
            </a:r>
          </a:p>
        </p:txBody>
      </p:sp>
    </p:spTree>
    <p:extLst>
      <p:ext uri="{BB962C8B-B14F-4D97-AF65-F5344CB8AC3E}">
        <p14:creationId xmlns:p14="http://schemas.microsoft.com/office/powerpoint/2010/main" val="212782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1143000"/>
            <a:ext cx="4395789" cy="3005666"/>
          </a:xfrm>
        </p:spPr>
        <p:txBody>
          <a:bodyPr>
            <a:normAutofit/>
          </a:bodyPr>
          <a:lstStyle/>
          <a:p>
            <a:pPr marL="0" indent="0">
              <a:buNone/>
            </a:pP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SDATAT WEBSITE</a:t>
            </a:r>
          </a:p>
        </p:txBody>
      </p:sp>
      <p:sp>
        <p:nvSpPr>
          <p:cNvPr id="9" name="TextBox 8"/>
          <p:cNvSpPr txBox="1"/>
          <p:nvPr/>
        </p:nvSpPr>
        <p:spPr>
          <a:xfrm>
            <a:off x="527049" y="4168169"/>
            <a:ext cx="4232276" cy="523220"/>
          </a:xfrm>
          <a:prstGeom prst="rect">
            <a:avLst/>
          </a:prstGeom>
          <a:noFill/>
        </p:spPr>
        <p:txBody>
          <a:bodyPr wrap="square" rtlCol="0">
            <a:spAutoFit/>
          </a:bodyPr>
          <a:lstStyle/>
          <a:p>
            <a:r>
              <a:rPr lang="en-US" sz="2800" dirty="0"/>
              <a:t>www.sdtownships.com</a:t>
            </a:r>
          </a:p>
        </p:txBody>
      </p:sp>
      <p:pic>
        <p:nvPicPr>
          <p:cNvPr id="1036" name="Picture 1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ba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ba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09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764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4099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3906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0975" cy="9525"/>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764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409950" cy="9525"/>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390650" cy="9525"/>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ba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EFF716-FDC2-BAFE-8FCC-0C6E952C7FC8}"/>
              </a:ext>
            </a:extLst>
          </p:cNvPr>
          <p:cNvSpPr txBox="1"/>
          <p:nvPr/>
        </p:nvSpPr>
        <p:spPr>
          <a:xfrm>
            <a:off x="7820166" y="2795348"/>
            <a:ext cx="1392071" cy="646331"/>
          </a:xfrm>
          <a:prstGeom prst="rect">
            <a:avLst/>
          </a:prstGeom>
          <a:noFill/>
        </p:spPr>
        <p:txBody>
          <a:bodyPr wrap="square">
            <a:spAutoFit/>
          </a:bodyPr>
          <a:lstStyle/>
          <a:p>
            <a:br>
              <a:rPr lang="en-US" dirty="0"/>
            </a:br>
            <a:endParaRPr lang="en-US" dirty="0"/>
          </a:p>
        </p:txBody>
      </p:sp>
      <p:sp>
        <p:nvSpPr>
          <p:cNvPr id="8" name="TextBox 7">
            <a:extLst>
              <a:ext uri="{FF2B5EF4-FFF2-40B4-BE49-F238E27FC236}">
                <a16:creationId xmlns:a16="http://schemas.microsoft.com/office/drawing/2014/main" id="{0BF49603-0703-F422-89DF-7F14BC9A89DB}"/>
              </a:ext>
            </a:extLst>
          </p:cNvPr>
          <p:cNvSpPr txBox="1"/>
          <p:nvPr/>
        </p:nvSpPr>
        <p:spPr>
          <a:xfrm>
            <a:off x="3053687" y="3109247"/>
            <a:ext cx="6107372" cy="646331"/>
          </a:xfrm>
          <a:prstGeom prst="rect">
            <a:avLst/>
          </a:prstGeom>
          <a:noFill/>
        </p:spPr>
        <p:txBody>
          <a:bodyPr wrap="square">
            <a:spAutoFit/>
          </a:bodyPr>
          <a:lstStyle/>
          <a:p>
            <a:br>
              <a:rPr lang="en-US"/>
            </a:br>
            <a:endParaRPr lang="en-US" dirty="0"/>
          </a:p>
        </p:txBody>
      </p:sp>
      <p:pic>
        <p:nvPicPr>
          <p:cNvPr id="10" name="Picture 9">
            <a:extLst>
              <a:ext uri="{FF2B5EF4-FFF2-40B4-BE49-F238E27FC236}">
                <a16:creationId xmlns:a16="http://schemas.microsoft.com/office/drawing/2014/main" id="{EAFB80B8-525E-F580-FC25-F5FD7842C68A}"/>
              </a:ext>
            </a:extLst>
          </p:cNvPr>
          <p:cNvPicPr>
            <a:picLocks noChangeAspect="1"/>
          </p:cNvPicPr>
          <p:nvPr/>
        </p:nvPicPr>
        <p:blipFill>
          <a:blip r:embed="rId10"/>
          <a:stretch>
            <a:fillRect/>
          </a:stretch>
        </p:blipFill>
        <p:spPr>
          <a:xfrm>
            <a:off x="4759324" y="1268540"/>
            <a:ext cx="7237057" cy="3681413"/>
          </a:xfrm>
          <a:prstGeom prst="rect">
            <a:avLst/>
          </a:prstGeom>
        </p:spPr>
      </p:pic>
      <p:pic>
        <p:nvPicPr>
          <p:cNvPr id="1026" name="Picture 2" descr="South Dakota Association of Towns and Townships logo">
            <a:extLst>
              <a:ext uri="{FF2B5EF4-FFF2-40B4-BE49-F238E27FC236}">
                <a16:creationId xmlns:a16="http://schemas.microsoft.com/office/drawing/2014/main" id="{C1C03A0C-1B2A-0F62-83B1-F8AADE81A9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0352" y="1660889"/>
            <a:ext cx="5715000" cy="28670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C3F837F0-046A-0BC2-FE3D-841A126F5593}"/>
              </a:ext>
            </a:extLst>
          </p:cNvPr>
          <p:cNvSpPr>
            <a:spLocks noChangeArrowheads="1"/>
          </p:cNvSpPr>
          <p:nvPr/>
        </p:nvSpPr>
        <p:spPr bwMode="auto">
          <a:xfrm>
            <a:off x="4121625" y="4923928"/>
            <a:ext cx="807037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1600" b="1" dirty="0">
                <a:solidFill>
                  <a:srgbClr val="28256B"/>
                </a:solidFill>
                <a:latin typeface="Arial" panose="020B0604020202020204" pitchFamily="34" charset="0"/>
              </a:rPr>
              <a:t>Welcome to South Dakota Association of Towns and Townships</a:t>
            </a:r>
          </a:p>
          <a:p>
            <a:pPr lvl="0" algn="ctr" defTabSz="914400" eaLnBrk="0" fontAlgn="base" hangingPunct="0">
              <a:spcBef>
                <a:spcPct val="0"/>
              </a:spcBef>
              <a:spcAft>
                <a:spcPct val="0"/>
              </a:spcAft>
            </a:pPr>
            <a:r>
              <a:rPr lang="en-US" altLang="en-US" sz="1600" b="1" dirty="0">
                <a:solidFill>
                  <a:srgbClr val="28256B"/>
                </a:solidFill>
                <a:latin typeface="Arial" panose="020B0604020202020204" pitchFamily="34" charset="0"/>
              </a:rPr>
              <a:t>"A Voice for Local Government"</a:t>
            </a:r>
          </a:p>
          <a:p>
            <a:pPr lvl="0" algn="ctr" defTabSz="914400" eaLnBrk="0" fontAlgn="base" hangingPunct="0">
              <a:spcBef>
                <a:spcPct val="0"/>
              </a:spcBef>
              <a:spcAft>
                <a:spcPct val="0"/>
              </a:spcAft>
            </a:pPr>
            <a:r>
              <a:rPr lang="en-US" altLang="en-US" sz="1600" b="1" dirty="0">
                <a:solidFill>
                  <a:srgbClr val="28256B"/>
                </a:solidFill>
                <a:latin typeface="Arial" panose="020B0604020202020204" pitchFamily="34" charset="0"/>
              </a:rPr>
              <a:t>The Mission of the SDATAT is to serve, preserve,</a:t>
            </a:r>
          </a:p>
          <a:p>
            <a:pPr lvl="0" algn="ctr" defTabSz="914400" eaLnBrk="0" fontAlgn="base" hangingPunct="0">
              <a:spcBef>
                <a:spcPct val="0"/>
              </a:spcBef>
              <a:spcAft>
                <a:spcPct val="0"/>
              </a:spcAft>
            </a:pPr>
            <a:r>
              <a:rPr lang="en-US" altLang="en-US" sz="1600" b="1" dirty="0">
                <a:solidFill>
                  <a:srgbClr val="28256B"/>
                </a:solidFill>
                <a:latin typeface="Arial" panose="020B0604020202020204" pitchFamily="34" charset="0"/>
              </a:rPr>
              <a:t>and represent small towns and townships</a:t>
            </a:r>
            <a:r>
              <a:rPr lang="en-US" altLang="en-US" b="1" dirty="0">
                <a:solidFill>
                  <a:srgbClr val="28256B"/>
                </a:solidFill>
                <a:latin typeface="Arial" panose="020B060402020202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764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1" y="804519"/>
            <a:ext cx="8565653" cy="1049235"/>
          </a:xfrm>
        </p:spPr>
        <p:txBody>
          <a:bodyPr>
            <a:normAutofit fontScale="90000"/>
          </a:bodyPr>
          <a:lstStyle/>
          <a:p>
            <a:pPr algn="ctr"/>
            <a:r>
              <a:rPr lang="en-US" b="1" dirty="0"/>
              <a:t>SDLTAP – Great resource for Townships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t>The South Dakota Local Transportation Assistance Program (SDLTAP) </a:t>
            </a:r>
            <a:endParaRPr lang="en-US" dirty="0"/>
          </a:p>
          <a:p>
            <a:r>
              <a:rPr lang="en-US" dirty="0"/>
              <a:t>SDLTAP translates the latest highway and bridge technology into understandable terms for local government entities throughout the state. In linking transportation technology and local government, SDLTAP keeps local government officials informed about new publications, techniques, and training opportunities that may benefit their communities.” </a:t>
            </a:r>
          </a:p>
          <a:p>
            <a:r>
              <a:rPr lang="en-US" dirty="0"/>
              <a:t>“SDLTAP also offers training workshops on topics, such as, asphalt maintenance, asphalt paving, culvert installation, defensive driving, geotextiles, personnel management, risk management, safety awareness, surveying, winter maintenance, work-zone traffic control, and gravel roads.” Contact us at:</a:t>
            </a:r>
          </a:p>
          <a:p>
            <a:r>
              <a:rPr lang="en-US" dirty="0"/>
              <a:t> Andrew Peterson, Field Service Manager  - </a:t>
            </a:r>
            <a:r>
              <a:rPr lang="en-US" dirty="0">
                <a:hlinkClick r:id="rId2"/>
              </a:rPr>
              <a:t>andrew.peterson@sdstate.edu</a:t>
            </a:r>
            <a:endParaRPr lang="en-US" dirty="0"/>
          </a:p>
          <a:p>
            <a:r>
              <a:rPr lang="en-US" dirty="0"/>
              <a:t>Cell: 605-661-7882 Office: 605-688-4138</a:t>
            </a:r>
          </a:p>
        </p:txBody>
      </p:sp>
      <p:pic>
        <p:nvPicPr>
          <p:cNvPr id="1026" name="Picture 2" descr="Image result for south dakota local transportation assistance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961654" cy="142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7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822785"/>
            <a:ext cx="12192000" cy="1049235"/>
          </a:xfrm>
        </p:spPr>
        <p:txBody>
          <a:bodyPr>
            <a:noAutofit/>
          </a:bodyPr>
          <a:lstStyle/>
          <a:p>
            <a:pPr algn="ctr"/>
            <a:r>
              <a:rPr lang="en-US" sz="4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New Membership Items</a:t>
            </a:r>
          </a:p>
        </p:txBody>
      </p:sp>
      <p:sp>
        <p:nvSpPr>
          <p:cNvPr id="4" name="TextBox 3"/>
          <p:cNvSpPr txBox="1"/>
          <p:nvPr/>
        </p:nvSpPr>
        <p:spPr>
          <a:xfrm>
            <a:off x="7040880" y="3186968"/>
            <a:ext cx="4595672" cy="1385031"/>
          </a:xfrm>
          <a:prstGeom prst="rect">
            <a:avLst/>
          </a:prstGeom>
          <a:noFill/>
        </p:spPr>
        <p:txBody>
          <a:bodyPr wrap="square" rtlCol="0">
            <a:spAutoFit/>
          </a:bodyPr>
          <a:lstStyle/>
          <a:p>
            <a:endParaRPr lang="en-US" dirty="0"/>
          </a:p>
        </p:txBody>
      </p:sp>
      <p:sp>
        <p:nvSpPr>
          <p:cNvPr id="7" name="TextBox 6"/>
          <p:cNvSpPr txBox="1"/>
          <p:nvPr/>
        </p:nvSpPr>
        <p:spPr>
          <a:xfrm>
            <a:off x="533044" y="1872020"/>
            <a:ext cx="7424928" cy="923330"/>
          </a:xfrm>
          <a:prstGeom prst="rect">
            <a:avLst/>
          </a:prstGeom>
          <a:noFill/>
        </p:spPr>
        <p:txBody>
          <a:bodyPr wrap="square" rtlCol="0">
            <a:spAutoFit/>
          </a:bodyPr>
          <a:lstStyle/>
          <a:p>
            <a:endParaRPr lang="en-US" dirty="0"/>
          </a:p>
          <a:p>
            <a:endParaRPr lang="en-US" dirty="0"/>
          </a:p>
          <a:p>
            <a:endParaRPr lang="en-US" dirty="0"/>
          </a:p>
        </p:txBody>
      </p:sp>
      <p:pic>
        <p:nvPicPr>
          <p:cNvPr id="3" name="Picture 2">
            <a:extLst>
              <a:ext uri="{FF2B5EF4-FFF2-40B4-BE49-F238E27FC236}">
                <a16:creationId xmlns:a16="http://schemas.microsoft.com/office/drawing/2014/main" id="{6AD0BE5C-AA90-4B6D-AED7-F4901B1E5D45}"/>
              </a:ext>
            </a:extLst>
          </p:cNvPr>
          <p:cNvPicPr>
            <a:picLocks noChangeAspect="1"/>
          </p:cNvPicPr>
          <p:nvPr/>
        </p:nvPicPr>
        <p:blipFill>
          <a:blip r:embed="rId3"/>
          <a:stretch>
            <a:fillRect/>
          </a:stretch>
        </p:blipFill>
        <p:spPr>
          <a:xfrm>
            <a:off x="2438400" y="1600200"/>
            <a:ext cx="7315200" cy="3657600"/>
          </a:xfrm>
          <a:prstGeom prst="rect">
            <a:avLst/>
          </a:prstGeom>
        </p:spPr>
      </p:pic>
    </p:spTree>
    <p:extLst>
      <p:ext uri="{BB962C8B-B14F-4D97-AF65-F5344CB8AC3E}">
        <p14:creationId xmlns:p14="http://schemas.microsoft.com/office/powerpoint/2010/main" val="337432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Recorded Video Training, Webinars &amp; Conferences (Examples)</a:t>
            </a:r>
          </a:p>
          <a:p>
            <a:pPr marL="0" indent="0">
              <a:buNone/>
            </a:pPr>
            <a:endParaRPr lang="en-US" dirty="0"/>
          </a:p>
          <a:p>
            <a:pPr lvl="1"/>
            <a:r>
              <a:rPr lang="en-US" b="1" dirty="0">
                <a:hlinkClick r:id="rId2"/>
              </a:rPr>
              <a:t>Basic Sign Installation and Maintenance</a:t>
            </a:r>
            <a:r>
              <a:rPr lang="en-US" b="1" dirty="0"/>
              <a:t> </a:t>
            </a:r>
          </a:p>
          <a:p>
            <a:pPr lvl="1"/>
            <a:r>
              <a:rPr lang="en-US" b="1" dirty="0">
                <a:hlinkClick r:id="rId3"/>
              </a:rPr>
              <a:t>Gravel Roads Maintenance</a:t>
            </a:r>
            <a:endParaRPr lang="en-US" b="1" dirty="0"/>
          </a:p>
          <a:p>
            <a:pPr lvl="1"/>
            <a:r>
              <a:rPr lang="en-US" b="1" dirty="0">
                <a:hlinkClick r:id="rId4"/>
              </a:rPr>
              <a:t>Impacts of Agricultural Equipment on Highways</a:t>
            </a:r>
            <a:endParaRPr lang="en-US" b="1" dirty="0"/>
          </a:p>
          <a:p>
            <a:pPr lvl="1"/>
            <a:r>
              <a:rPr lang="en-US" b="1" dirty="0">
                <a:hlinkClick r:id="rId5"/>
              </a:rPr>
              <a:t>Maintenance Decision Support Systems and Weather Forecasting for Beginners</a:t>
            </a:r>
            <a:endParaRPr lang="en-US" b="1" dirty="0"/>
          </a:p>
          <a:p>
            <a:pPr lvl="1"/>
            <a:r>
              <a:rPr lang="en-US" b="1" dirty="0">
                <a:hlinkClick r:id="rId6"/>
              </a:rPr>
              <a:t>Rural Road Safety through Maintenance Operations Training</a:t>
            </a:r>
            <a:endParaRPr lang="en-US" b="1" dirty="0"/>
          </a:p>
          <a:p>
            <a:pPr lvl="1"/>
            <a:r>
              <a:rPr lang="en-US" b="1" dirty="0">
                <a:hlinkClick r:id="rId7"/>
              </a:rPr>
              <a:t>Snowplow Operator Training</a:t>
            </a:r>
            <a:endParaRPr lang="en-US" b="1" dirty="0"/>
          </a:p>
          <a:p>
            <a:pPr lvl="1"/>
            <a:endParaRPr lang="en-US" b="1" dirty="0"/>
          </a:p>
          <a:p>
            <a:pPr marL="457200" lvl="1" indent="0">
              <a:buNone/>
            </a:pPr>
            <a:r>
              <a:rPr lang="en-US" b="1" dirty="0">
                <a:hlinkClick r:id="rId8"/>
              </a:rPr>
              <a:t>http://tln.learnflex.net</a:t>
            </a:r>
            <a:r>
              <a:rPr lang="en-US" b="1" dirty="0"/>
              <a:t> </a:t>
            </a:r>
            <a:endParaRPr lang="en-US" dirty="0"/>
          </a:p>
        </p:txBody>
      </p:sp>
      <p:pic>
        <p:nvPicPr>
          <p:cNvPr id="1026" name="Picture 2" descr="Image result for transportation learning netwo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84147"/>
            <a:ext cx="5943600"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4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4368" y="1315198"/>
            <a:ext cx="3323264" cy="769441"/>
          </a:xfrm>
          <a:prstGeom prst="rect">
            <a:avLst/>
          </a:prstGeom>
          <a:noFill/>
        </p:spPr>
        <p:txBody>
          <a:bodyPr wrap="square" rtlCol="0">
            <a:spAutoFit/>
          </a:bodyPr>
          <a:lstStyle/>
          <a:p>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REMINDER</a:t>
            </a:r>
          </a:p>
        </p:txBody>
      </p:sp>
      <p:sp>
        <p:nvSpPr>
          <p:cNvPr id="5" name="TextBox 4"/>
          <p:cNvSpPr txBox="1"/>
          <p:nvPr/>
        </p:nvSpPr>
        <p:spPr>
          <a:xfrm>
            <a:off x="1365161" y="1996225"/>
            <a:ext cx="765005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1609860" y="2772454"/>
            <a:ext cx="8603086" cy="3170099"/>
          </a:xfrm>
          <a:prstGeom prst="rect">
            <a:avLst/>
          </a:prstGeom>
          <a:noFill/>
        </p:spPr>
        <p:txBody>
          <a:bodyPr wrap="square" rtlCol="0">
            <a:spAutoFit/>
          </a:bodyPr>
          <a:lstStyle/>
          <a:p>
            <a:pPr algn="ctr"/>
            <a:r>
              <a:rPr lang="en-US" sz="4000" b="1" dirty="0"/>
              <a:t>MARK YOUR CALENDARS FOR THE 2023 SDATAT ANNUAL CONVENTION!  </a:t>
            </a:r>
          </a:p>
          <a:p>
            <a:pPr algn="ctr"/>
            <a:endParaRPr lang="en-US" sz="4000" b="1" dirty="0"/>
          </a:p>
          <a:p>
            <a:pPr algn="ctr"/>
            <a:r>
              <a:rPr lang="en-US" sz="4000" b="1" dirty="0"/>
              <a:t>Thursday &amp; Friday, Dec. 7-8, </a:t>
            </a:r>
          </a:p>
          <a:p>
            <a:pPr algn="ctr"/>
            <a:r>
              <a:rPr lang="en-US" sz="4000" b="1" dirty="0"/>
              <a:t>Chamberlain, Cedar Shore Resort</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04" y="188243"/>
            <a:ext cx="2522766" cy="1807982"/>
          </a:xfrm>
          <a:prstGeom prst="rect">
            <a:avLst/>
          </a:prstGeom>
        </p:spPr>
      </p:pic>
    </p:spTree>
    <p:extLst>
      <p:ext uri="{BB962C8B-B14F-4D97-AF65-F5344CB8AC3E}">
        <p14:creationId xmlns:p14="http://schemas.microsoft.com/office/powerpoint/2010/main" val="292455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5025" y="2215166"/>
            <a:ext cx="3915178" cy="1200329"/>
          </a:xfrm>
          <a:prstGeom prst="rect">
            <a:avLst/>
          </a:prstGeom>
          <a:noFill/>
        </p:spPr>
        <p:txBody>
          <a:bodyPr wrap="square" rtlCol="0">
            <a:spAutoFit/>
          </a:bodyPr>
          <a:lstStyle/>
          <a:p>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END</a:t>
            </a:r>
          </a:p>
        </p:txBody>
      </p:sp>
    </p:spTree>
    <p:extLst>
      <p:ext uri="{BB962C8B-B14F-4D97-AF65-F5344CB8AC3E}">
        <p14:creationId xmlns:p14="http://schemas.microsoft.com/office/powerpoint/2010/main" val="7478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BF4ECD-D9F9-4427-A28B-1F0EFD3F8D39}"/>
              </a:ext>
            </a:extLst>
          </p:cNvPr>
          <p:cNvSpPr>
            <a:spLocks noGrp="1"/>
          </p:cNvSpPr>
          <p:nvPr>
            <p:ph type="title"/>
          </p:nvPr>
        </p:nvSpPr>
        <p:spPr>
          <a:xfrm>
            <a:off x="3403848" y="1328999"/>
            <a:ext cx="3163732" cy="4465343"/>
          </a:xfrm>
        </p:spPr>
        <p:txBody>
          <a:bodyPr>
            <a:normAutofit fontScale="90000"/>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mn-ea"/>
                <a:cs typeface="+mn-cs"/>
              </a:rPr>
              <a:t>A New Township Officers Manual for 2023 Calendar</a:t>
            </a:r>
          </a:p>
        </p:txBody>
      </p:sp>
      <p:pic>
        <p:nvPicPr>
          <p:cNvPr id="7" name="Picture 6">
            <a:extLst>
              <a:ext uri="{FF2B5EF4-FFF2-40B4-BE49-F238E27FC236}">
                <a16:creationId xmlns:a16="http://schemas.microsoft.com/office/drawing/2014/main" id="{3FCAE402-7831-492F-B15E-D693E98390DB}"/>
              </a:ext>
            </a:extLst>
          </p:cNvPr>
          <p:cNvPicPr>
            <a:picLocks noChangeAspect="1"/>
          </p:cNvPicPr>
          <p:nvPr/>
        </p:nvPicPr>
        <p:blipFill>
          <a:blip r:embed="rId2"/>
          <a:stretch>
            <a:fillRect/>
          </a:stretch>
        </p:blipFill>
        <p:spPr>
          <a:xfrm>
            <a:off x="7898763" y="907604"/>
            <a:ext cx="3184398" cy="2560320"/>
          </a:xfrm>
          <a:prstGeom prst="rect">
            <a:avLst/>
          </a:prstGeom>
          <a:ln>
            <a:noFill/>
          </a:ln>
          <a:effectLst>
            <a:softEdge rad="112500"/>
          </a:effectLst>
        </p:spPr>
      </p:pic>
      <p:pic>
        <p:nvPicPr>
          <p:cNvPr id="9" name="Picture 8">
            <a:extLst>
              <a:ext uri="{FF2B5EF4-FFF2-40B4-BE49-F238E27FC236}">
                <a16:creationId xmlns:a16="http://schemas.microsoft.com/office/drawing/2014/main" id="{DFFFA4E9-E7FF-43B1-B90D-D729C1B0F6A8}"/>
              </a:ext>
            </a:extLst>
          </p:cNvPr>
          <p:cNvPicPr>
            <a:picLocks noChangeAspect="1"/>
          </p:cNvPicPr>
          <p:nvPr/>
        </p:nvPicPr>
        <p:blipFill>
          <a:blip r:embed="rId3"/>
          <a:stretch>
            <a:fillRect/>
          </a:stretch>
        </p:blipFill>
        <p:spPr>
          <a:xfrm>
            <a:off x="588404" y="1258124"/>
            <a:ext cx="2708910" cy="4419600"/>
          </a:xfrm>
          <a:prstGeom prst="rect">
            <a:avLst/>
          </a:prstGeom>
          <a:ln>
            <a:noFill/>
          </a:ln>
          <a:effectLst>
            <a:softEdge rad="112500"/>
          </a:effectLst>
        </p:spPr>
      </p:pic>
      <p:sp>
        <p:nvSpPr>
          <p:cNvPr id="2" name="TextBox 1">
            <a:extLst>
              <a:ext uri="{FF2B5EF4-FFF2-40B4-BE49-F238E27FC236}">
                <a16:creationId xmlns:a16="http://schemas.microsoft.com/office/drawing/2014/main" id="{04620821-55A4-64B1-BAD1-403A38959826}"/>
              </a:ext>
            </a:extLst>
          </p:cNvPr>
          <p:cNvSpPr txBox="1"/>
          <p:nvPr/>
        </p:nvSpPr>
        <p:spPr>
          <a:xfrm>
            <a:off x="7037614" y="3561670"/>
            <a:ext cx="5154386" cy="2308324"/>
          </a:xfrm>
          <a:prstGeom prst="rect">
            <a:avLst/>
          </a:prstGeom>
          <a:solidFill>
            <a:schemeClr val="accent1">
              <a:alpha val="39000"/>
            </a:schemeClr>
          </a:solidFill>
        </p:spPr>
        <p:txBody>
          <a:bodyPr wrap="square" rtlCol="0">
            <a:spAutoFit/>
          </a:bodyPr>
          <a:lstStyle/>
          <a:p>
            <a:pPr marL="342900" indent="-342900" algn="l">
              <a:buAutoNum type="arabicPeriod"/>
            </a:pPr>
            <a:r>
              <a:rPr lang="en-US" sz="2400" b="1" dirty="0"/>
              <a:t>Direct contact through SDATAT for Legal Interpretation</a:t>
            </a:r>
          </a:p>
          <a:p>
            <a:pPr marL="342900" indent="-342900" algn="l">
              <a:buAutoNum type="arabicPeriod"/>
            </a:pPr>
            <a:endParaRPr lang="en-US" sz="1200" b="1" dirty="0"/>
          </a:p>
          <a:p>
            <a:pPr marL="342900" indent="-342900" algn="l">
              <a:buAutoNum type="arabicPeriod"/>
            </a:pPr>
            <a:r>
              <a:rPr lang="en-US" sz="2400" b="1" dirty="0"/>
              <a:t>Reduced fee for Attorney council for your township</a:t>
            </a:r>
          </a:p>
          <a:p>
            <a:pPr algn="l"/>
            <a:endParaRPr lang="en-US" dirty="0"/>
          </a:p>
          <a:p>
            <a:pPr algn="l"/>
            <a:endParaRPr lang="en-US" dirty="0"/>
          </a:p>
        </p:txBody>
      </p:sp>
    </p:spTree>
    <p:extLst>
      <p:ext uri="{BB962C8B-B14F-4D97-AF65-F5344CB8AC3E}">
        <p14:creationId xmlns:p14="http://schemas.microsoft.com/office/powerpoint/2010/main" val="271035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7674-7B0D-4CEB-939E-0A42C99AFDD7}"/>
              </a:ext>
            </a:extLst>
          </p:cNvPr>
          <p:cNvSpPr>
            <a:spLocks noGrp="1"/>
          </p:cNvSpPr>
          <p:nvPr>
            <p:ph type="title"/>
          </p:nvPr>
        </p:nvSpPr>
        <p:spPr>
          <a:xfrm>
            <a:off x="1158894" y="1088790"/>
            <a:ext cx="9603275" cy="807743"/>
          </a:xfrm>
        </p:spPr>
        <p:txBody>
          <a:bodyPr>
            <a:normAutofit fontScale="90000"/>
          </a:bodyPr>
          <a:lstStyle/>
          <a:p>
            <a:pPr algn="ctr"/>
            <a:r>
              <a:rPr lang="en-US" sz="4000" b="1" dirty="0"/>
              <a:t>MEMBERSHIP REMINDERS &amp; EXPLANATIONS:</a:t>
            </a:r>
          </a:p>
        </p:txBody>
      </p:sp>
      <p:pic>
        <p:nvPicPr>
          <p:cNvPr id="3" name="Picture 2">
            <a:extLst>
              <a:ext uri="{FF2B5EF4-FFF2-40B4-BE49-F238E27FC236}">
                <a16:creationId xmlns:a16="http://schemas.microsoft.com/office/drawing/2014/main" id="{B8B85CA4-A4CD-45E7-A43C-6DFC410B7B74}"/>
              </a:ext>
            </a:extLst>
          </p:cNvPr>
          <p:cNvPicPr>
            <a:picLocks noChangeAspect="1"/>
          </p:cNvPicPr>
          <p:nvPr/>
        </p:nvPicPr>
        <p:blipFill>
          <a:blip r:embed="rId2"/>
          <a:stretch>
            <a:fillRect/>
          </a:stretch>
        </p:blipFill>
        <p:spPr>
          <a:xfrm>
            <a:off x="3708399" y="2405062"/>
            <a:ext cx="4504267" cy="2548466"/>
          </a:xfrm>
          <a:prstGeom prst="rect">
            <a:avLst/>
          </a:prstGeom>
        </p:spPr>
      </p:pic>
    </p:spTree>
    <p:extLst>
      <p:ext uri="{BB962C8B-B14F-4D97-AF65-F5344CB8AC3E}">
        <p14:creationId xmlns:p14="http://schemas.microsoft.com/office/powerpoint/2010/main" val="406936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0" y="1906074"/>
            <a:ext cx="3342068" cy="1969132"/>
          </a:xfrm>
        </p:spPr>
        <p:txBody>
          <a:bodyPr>
            <a:normAutofit fontScale="90000"/>
          </a:bodyPr>
          <a:lstStyle/>
          <a:p>
            <a:pPr algn="ctr"/>
            <a:r>
              <a:rPr lang="en-US" dirty="0"/>
              <a:t>Understanding Your Membership Statement</a:t>
            </a:r>
          </a:p>
        </p:txBody>
      </p:sp>
      <p:pic>
        <p:nvPicPr>
          <p:cNvPr id="6" name="Picture 5">
            <a:extLst>
              <a:ext uri="{FF2B5EF4-FFF2-40B4-BE49-F238E27FC236}">
                <a16:creationId xmlns:a16="http://schemas.microsoft.com/office/drawing/2014/main" id="{8A9B9A3A-F343-46FE-BD2A-15DE32590A3E}"/>
              </a:ext>
            </a:extLst>
          </p:cNvPr>
          <p:cNvPicPr>
            <a:picLocks noChangeAspect="1"/>
          </p:cNvPicPr>
          <p:nvPr/>
        </p:nvPicPr>
        <p:blipFill>
          <a:blip r:embed="rId3"/>
          <a:stretch>
            <a:fillRect/>
          </a:stretch>
        </p:blipFill>
        <p:spPr>
          <a:xfrm>
            <a:off x="6743700" y="0"/>
            <a:ext cx="5448300" cy="6858000"/>
          </a:xfrm>
          <a:prstGeom prst="rect">
            <a:avLst/>
          </a:prstGeom>
        </p:spPr>
      </p:pic>
      <p:sp>
        <p:nvSpPr>
          <p:cNvPr id="9" name="TextBox 8">
            <a:extLst>
              <a:ext uri="{FF2B5EF4-FFF2-40B4-BE49-F238E27FC236}">
                <a16:creationId xmlns:a16="http://schemas.microsoft.com/office/drawing/2014/main" id="{C1C4DF0D-70E4-468D-A4EE-62D3AA4FFB25}"/>
              </a:ext>
            </a:extLst>
          </p:cNvPr>
          <p:cNvSpPr txBox="1"/>
          <p:nvPr/>
        </p:nvSpPr>
        <p:spPr>
          <a:xfrm>
            <a:off x="3786389" y="1004552"/>
            <a:ext cx="2215166" cy="523220"/>
          </a:xfrm>
          <a:prstGeom prst="rect">
            <a:avLst/>
          </a:prstGeom>
          <a:noFill/>
        </p:spPr>
        <p:txBody>
          <a:bodyPr wrap="square" rtlCol="0">
            <a:spAutoFit/>
          </a:bodyPr>
          <a:lstStyle/>
          <a:p>
            <a:pPr algn="ctr"/>
            <a:r>
              <a:rPr lang="en-US" sz="1400" dirty="0"/>
              <a:t>Based on 2020 Census-Total Population</a:t>
            </a:r>
          </a:p>
        </p:txBody>
      </p:sp>
      <p:sp>
        <p:nvSpPr>
          <p:cNvPr id="15" name="TextBox 14">
            <a:extLst>
              <a:ext uri="{FF2B5EF4-FFF2-40B4-BE49-F238E27FC236}">
                <a16:creationId xmlns:a16="http://schemas.microsoft.com/office/drawing/2014/main" id="{7CFF64BE-B3B9-471D-B491-0FDFDA349FE6}"/>
              </a:ext>
            </a:extLst>
          </p:cNvPr>
          <p:cNvSpPr txBox="1"/>
          <p:nvPr/>
        </p:nvSpPr>
        <p:spPr>
          <a:xfrm>
            <a:off x="3915177" y="1577760"/>
            <a:ext cx="2086378" cy="523220"/>
          </a:xfrm>
          <a:prstGeom prst="rect">
            <a:avLst/>
          </a:prstGeom>
          <a:noFill/>
        </p:spPr>
        <p:txBody>
          <a:bodyPr wrap="square" rtlCol="0">
            <a:spAutoFit/>
          </a:bodyPr>
          <a:lstStyle/>
          <a:p>
            <a:pPr algn="ctr"/>
            <a:r>
              <a:rPr lang="en-US" sz="1400" dirty="0"/>
              <a:t>Dues = $140 + $.25/person</a:t>
            </a:r>
          </a:p>
        </p:txBody>
      </p:sp>
      <p:sp>
        <p:nvSpPr>
          <p:cNvPr id="16" name="TextBox 15">
            <a:extLst>
              <a:ext uri="{FF2B5EF4-FFF2-40B4-BE49-F238E27FC236}">
                <a16:creationId xmlns:a16="http://schemas.microsoft.com/office/drawing/2014/main" id="{CAA9EEAE-7125-4A35-83D3-8E231082CFBD}"/>
              </a:ext>
            </a:extLst>
          </p:cNvPr>
          <p:cNvSpPr txBox="1"/>
          <p:nvPr/>
        </p:nvSpPr>
        <p:spPr>
          <a:xfrm>
            <a:off x="3915177" y="2191312"/>
            <a:ext cx="2086378" cy="523220"/>
          </a:xfrm>
          <a:prstGeom prst="rect">
            <a:avLst/>
          </a:prstGeom>
          <a:noFill/>
        </p:spPr>
        <p:txBody>
          <a:bodyPr wrap="square" rtlCol="0">
            <a:spAutoFit/>
          </a:bodyPr>
          <a:lstStyle/>
          <a:p>
            <a:pPr algn="ctr"/>
            <a:r>
              <a:rPr lang="en-US" sz="1400" dirty="0"/>
              <a:t>Collected for Your County </a:t>
            </a:r>
            <a:r>
              <a:rPr lang="en-US" sz="1400" dirty="0" err="1"/>
              <a:t>Twp</a:t>
            </a:r>
            <a:r>
              <a:rPr lang="en-US" sz="1400" dirty="0"/>
              <a:t> Assoc.</a:t>
            </a:r>
          </a:p>
        </p:txBody>
      </p:sp>
      <p:sp>
        <p:nvSpPr>
          <p:cNvPr id="19" name="TextBox 18">
            <a:extLst>
              <a:ext uri="{FF2B5EF4-FFF2-40B4-BE49-F238E27FC236}">
                <a16:creationId xmlns:a16="http://schemas.microsoft.com/office/drawing/2014/main" id="{6D281FF2-2911-49ED-8216-AE561338ECE6}"/>
              </a:ext>
            </a:extLst>
          </p:cNvPr>
          <p:cNvSpPr txBox="1"/>
          <p:nvPr/>
        </p:nvSpPr>
        <p:spPr>
          <a:xfrm>
            <a:off x="3618963" y="2824312"/>
            <a:ext cx="2382592" cy="523220"/>
          </a:xfrm>
          <a:prstGeom prst="rect">
            <a:avLst/>
          </a:prstGeom>
          <a:noFill/>
        </p:spPr>
        <p:txBody>
          <a:bodyPr wrap="square" rtlCol="0">
            <a:spAutoFit/>
          </a:bodyPr>
          <a:lstStyle/>
          <a:p>
            <a:pPr algn="ctr"/>
            <a:r>
              <a:rPr lang="en-US" sz="1400" dirty="0"/>
              <a:t>Deducted for EMC Members less than dues</a:t>
            </a:r>
          </a:p>
        </p:txBody>
      </p:sp>
      <p:sp>
        <p:nvSpPr>
          <p:cNvPr id="28" name="TextBox 27">
            <a:extLst>
              <a:ext uri="{FF2B5EF4-FFF2-40B4-BE49-F238E27FC236}">
                <a16:creationId xmlns:a16="http://schemas.microsoft.com/office/drawing/2014/main" id="{B79D4DE0-44CD-4724-A829-88018DCC607E}"/>
              </a:ext>
            </a:extLst>
          </p:cNvPr>
          <p:cNvSpPr txBox="1"/>
          <p:nvPr/>
        </p:nvSpPr>
        <p:spPr>
          <a:xfrm>
            <a:off x="3767070" y="3460956"/>
            <a:ext cx="2505300" cy="523220"/>
          </a:xfrm>
          <a:prstGeom prst="rect">
            <a:avLst/>
          </a:prstGeom>
          <a:noFill/>
        </p:spPr>
        <p:txBody>
          <a:bodyPr wrap="square" rtlCol="0">
            <a:spAutoFit/>
          </a:bodyPr>
          <a:lstStyle/>
          <a:p>
            <a:pPr algn="ctr"/>
            <a:r>
              <a:rPr lang="en-US" sz="1400" dirty="0" err="1"/>
              <a:t>Misc</a:t>
            </a:r>
            <a:r>
              <a:rPr lang="en-US" sz="1400" dirty="0"/>
              <a:t> Deductions/Additions Overpayment, </a:t>
            </a:r>
            <a:r>
              <a:rPr lang="en-US" sz="1400" dirty="0" err="1"/>
              <a:t>etc</a:t>
            </a:r>
            <a:endParaRPr lang="en-US" sz="1400" dirty="0"/>
          </a:p>
        </p:txBody>
      </p:sp>
      <p:sp>
        <p:nvSpPr>
          <p:cNvPr id="29" name="TextBox 28">
            <a:extLst>
              <a:ext uri="{FF2B5EF4-FFF2-40B4-BE49-F238E27FC236}">
                <a16:creationId xmlns:a16="http://schemas.microsoft.com/office/drawing/2014/main" id="{2C20B181-EAE6-4D41-8677-F5E009016FA6}"/>
              </a:ext>
            </a:extLst>
          </p:cNvPr>
          <p:cNvSpPr txBox="1"/>
          <p:nvPr/>
        </p:nvSpPr>
        <p:spPr>
          <a:xfrm>
            <a:off x="3111500" y="4090182"/>
            <a:ext cx="2890055" cy="307777"/>
          </a:xfrm>
          <a:prstGeom prst="rect">
            <a:avLst/>
          </a:prstGeom>
          <a:noFill/>
        </p:spPr>
        <p:txBody>
          <a:bodyPr wrap="square" rtlCol="0">
            <a:spAutoFit/>
          </a:bodyPr>
          <a:lstStyle/>
          <a:p>
            <a:pPr algn="ctr"/>
            <a:r>
              <a:rPr lang="en-US" sz="1400" dirty="0"/>
              <a:t>Amount Due before April 15th</a:t>
            </a:r>
          </a:p>
        </p:txBody>
      </p:sp>
      <p:sp>
        <p:nvSpPr>
          <p:cNvPr id="33" name="TextBox 32">
            <a:extLst>
              <a:ext uri="{FF2B5EF4-FFF2-40B4-BE49-F238E27FC236}">
                <a16:creationId xmlns:a16="http://schemas.microsoft.com/office/drawing/2014/main" id="{497A0FDF-9B5C-4A0D-A661-119237AE1A35}"/>
              </a:ext>
            </a:extLst>
          </p:cNvPr>
          <p:cNvSpPr txBox="1"/>
          <p:nvPr/>
        </p:nvSpPr>
        <p:spPr>
          <a:xfrm>
            <a:off x="3327400" y="4659626"/>
            <a:ext cx="2757868" cy="307777"/>
          </a:xfrm>
          <a:prstGeom prst="rect">
            <a:avLst/>
          </a:prstGeom>
          <a:noFill/>
        </p:spPr>
        <p:txBody>
          <a:bodyPr wrap="square" rtlCol="0">
            <a:spAutoFit/>
          </a:bodyPr>
          <a:lstStyle/>
          <a:p>
            <a:pPr algn="ctr"/>
            <a:r>
              <a:rPr lang="en-US" sz="1400" dirty="0"/>
              <a:t>After April 15th with Late Fee</a:t>
            </a:r>
          </a:p>
        </p:txBody>
      </p:sp>
      <p:cxnSp>
        <p:nvCxnSpPr>
          <p:cNvPr id="34" name="Straight Arrow Connector 33">
            <a:extLst>
              <a:ext uri="{FF2B5EF4-FFF2-40B4-BE49-F238E27FC236}">
                <a16:creationId xmlns:a16="http://schemas.microsoft.com/office/drawing/2014/main" id="{293CC260-80CB-43DB-8AE0-24BDA7F2AE42}"/>
              </a:ext>
            </a:extLst>
          </p:cNvPr>
          <p:cNvCxnSpPr>
            <a:cxnSpLocks/>
            <a:stCxn id="33" idx="3"/>
          </p:cNvCxnSpPr>
          <p:nvPr/>
        </p:nvCxnSpPr>
        <p:spPr>
          <a:xfrm flipV="1">
            <a:off x="6085268" y="2208093"/>
            <a:ext cx="5339902" cy="2527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497D4A3-375F-4256-9C04-E61BCA258C27}"/>
              </a:ext>
            </a:extLst>
          </p:cNvPr>
          <p:cNvSpPr txBox="1"/>
          <p:nvPr/>
        </p:nvSpPr>
        <p:spPr>
          <a:xfrm>
            <a:off x="2743200" y="5248388"/>
            <a:ext cx="3342068" cy="954107"/>
          </a:xfrm>
          <a:prstGeom prst="rect">
            <a:avLst/>
          </a:prstGeom>
          <a:noFill/>
        </p:spPr>
        <p:txBody>
          <a:bodyPr wrap="square" rtlCol="0">
            <a:spAutoFit/>
          </a:bodyPr>
          <a:lstStyle/>
          <a:p>
            <a:pPr algn="ctr"/>
            <a:r>
              <a:rPr lang="en-US" sz="1400" dirty="0"/>
              <a:t>Email address will be sued to send direct information from SDATAT</a:t>
            </a:r>
          </a:p>
          <a:p>
            <a:pPr algn="ctr"/>
            <a:endParaRPr lang="en-US" sz="1400" dirty="0"/>
          </a:p>
          <a:p>
            <a:pPr algn="ctr"/>
            <a:r>
              <a:rPr lang="en-US" sz="1400" dirty="0"/>
              <a:t>Keep For Your Records</a:t>
            </a:r>
          </a:p>
        </p:txBody>
      </p:sp>
      <p:cxnSp>
        <p:nvCxnSpPr>
          <p:cNvPr id="38" name="Straight Arrow Connector 37">
            <a:extLst>
              <a:ext uri="{FF2B5EF4-FFF2-40B4-BE49-F238E27FC236}">
                <a16:creationId xmlns:a16="http://schemas.microsoft.com/office/drawing/2014/main" id="{80DF1847-2A15-47C2-A0EB-4EA71C3EEF00}"/>
              </a:ext>
            </a:extLst>
          </p:cNvPr>
          <p:cNvCxnSpPr>
            <a:cxnSpLocks/>
          </p:cNvCxnSpPr>
          <p:nvPr/>
        </p:nvCxnSpPr>
        <p:spPr>
          <a:xfrm flipV="1">
            <a:off x="6001555" y="5916183"/>
            <a:ext cx="1815563" cy="117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4629133-BFCD-A20E-B89E-DA01A6D4A2E2}"/>
              </a:ext>
            </a:extLst>
          </p:cNvPr>
          <p:cNvCxnSpPr/>
          <p:nvPr/>
        </p:nvCxnSpPr>
        <p:spPr>
          <a:xfrm flipV="1">
            <a:off x="5825037" y="3429000"/>
            <a:ext cx="4630405" cy="212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9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776854"/>
            <a:ext cx="3194674" cy="1187413"/>
          </a:xfrm>
        </p:spPr>
        <p:txBody>
          <a:bodyPr>
            <a:normAutofit fontScale="90000"/>
          </a:bodyPr>
          <a:lstStyle/>
          <a:p>
            <a:pPr algn="ctr"/>
            <a:r>
              <a:rPr lang="en-US" b="1" dirty="0"/>
              <a:t>Your Township Roster</a:t>
            </a:r>
          </a:p>
        </p:txBody>
      </p:sp>
      <p:pic>
        <p:nvPicPr>
          <p:cNvPr id="5" name="Picture 4">
            <a:extLst>
              <a:ext uri="{FF2B5EF4-FFF2-40B4-BE49-F238E27FC236}">
                <a16:creationId xmlns:a16="http://schemas.microsoft.com/office/drawing/2014/main" id="{1A11FF8F-AB83-4FAF-A985-F896C1A2F0F3}"/>
              </a:ext>
            </a:extLst>
          </p:cNvPr>
          <p:cNvPicPr>
            <a:picLocks noChangeAspect="1"/>
          </p:cNvPicPr>
          <p:nvPr/>
        </p:nvPicPr>
        <p:blipFill>
          <a:blip r:embed="rId3"/>
          <a:stretch>
            <a:fillRect/>
          </a:stretch>
        </p:blipFill>
        <p:spPr>
          <a:xfrm>
            <a:off x="4648200" y="0"/>
            <a:ext cx="7543800" cy="6112933"/>
          </a:xfrm>
          <a:prstGeom prst="rect">
            <a:avLst/>
          </a:prstGeom>
        </p:spPr>
      </p:pic>
      <p:sp>
        <p:nvSpPr>
          <p:cNvPr id="6" name="TextBox 5">
            <a:extLst>
              <a:ext uri="{FF2B5EF4-FFF2-40B4-BE49-F238E27FC236}">
                <a16:creationId xmlns:a16="http://schemas.microsoft.com/office/drawing/2014/main" id="{75E0FDE3-1BEC-4BEC-98FB-B7C59BDF1467}"/>
              </a:ext>
            </a:extLst>
          </p:cNvPr>
          <p:cNvSpPr txBox="1"/>
          <p:nvPr/>
        </p:nvSpPr>
        <p:spPr>
          <a:xfrm>
            <a:off x="666957" y="2540000"/>
            <a:ext cx="2358504" cy="1815882"/>
          </a:xfrm>
          <a:prstGeom prst="rect">
            <a:avLst/>
          </a:prstGeom>
          <a:noFill/>
        </p:spPr>
        <p:txBody>
          <a:bodyPr wrap="square" rtlCol="0">
            <a:spAutoFit/>
          </a:bodyPr>
          <a:lstStyle/>
          <a:p>
            <a:pPr algn="ctr"/>
            <a:r>
              <a:rPr lang="en-US" sz="2800" dirty="0"/>
              <a:t>Please Fill Out Even if You Are NOT a Member</a:t>
            </a:r>
          </a:p>
        </p:txBody>
      </p:sp>
      <p:sp>
        <p:nvSpPr>
          <p:cNvPr id="7" name="TextBox 6">
            <a:extLst>
              <a:ext uri="{FF2B5EF4-FFF2-40B4-BE49-F238E27FC236}">
                <a16:creationId xmlns:a16="http://schemas.microsoft.com/office/drawing/2014/main" id="{E116CD6B-E819-4713-939E-6DD59F04315F}"/>
              </a:ext>
            </a:extLst>
          </p:cNvPr>
          <p:cNvSpPr txBox="1"/>
          <p:nvPr/>
        </p:nvSpPr>
        <p:spPr>
          <a:xfrm>
            <a:off x="3258354" y="2228045"/>
            <a:ext cx="1493950" cy="923330"/>
          </a:xfrm>
          <a:prstGeom prst="rect">
            <a:avLst/>
          </a:prstGeom>
          <a:noFill/>
          <a:ln>
            <a:solidFill>
              <a:schemeClr val="tx1"/>
            </a:solidFill>
          </a:ln>
        </p:spPr>
        <p:txBody>
          <a:bodyPr wrap="square" rtlCol="0">
            <a:spAutoFit/>
          </a:bodyPr>
          <a:lstStyle/>
          <a:p>
            <a:r>
              <a:rPr lang="en-US" dirty="0"/>
              <a:t>Two Ways To Make Corrections</a:t>
            </a:r>
          </a:p>
        </p:txBody>
      </p:sp>
      <p:cxnSp>
        <p:nvCxnSpPr>
          <p:cNvPr id="9" name="Straight Arrow Connector 8">
            <a:extLst>
              <a:ext uri="{FF2B5EF4-FFF2-40B4-BE49-F238E27FC236}">
                <a16:creationId xmlns:a16="http://schemas.microsoft.com/office/drawing/2014/main" id="{21DE944E-5AA5-45A5-8317-9C8661284315}"/>
              </a:ext>
            </a:extLst>
          </p:cNvPr>
          <p:cNvCxnSpPr/>
          <p:nvPr/>
        </p:nvCxnSpPr>
        <p:spPr>
          <a:xfrm flipV="1">
            <a:off x="4765183" y="2176530"/>
            <a:ext cx="1262130" cy="36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973909-F79E-4341-9D55-3E25FFD426F8}"/>
              </a:ext>
            </a:extLst>
          </p:cNvPr>
          <p:cNvCxnSpPr>
            <a:cxnSpLocks/>
          </p:cNvCxnSpPr>
          <p:nvPr/>
        </p:nvCxnSpPr>
        <p:spPr>
          <a:xfrm>
            <a:off x="4765183" y="2540000"/>
            <a:ext cx="1029237" cy="100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85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2CBC-201C-4E66-8119-E13887751A73}"/>
              </a:ext>
            </a:extLst>
          </p:cNvPr>
          <p:cNvSpPr>
            <a:spLocks noGrp="1"/>
          </p:cNvSpPr>
          <p:nvPr>
            <p:ph type="title"/>
          </p:nvPr>
        </p:nvSpPr>
        <p:spPr>
          <a:xfrm>
            <a:off x="1130270" y="953324"/>
            <a:ext cx="9603275" cy="708051"/>
          </a:xfrm>
        </p:spPr>
        <p:txBody>
          <a:bodyPr/>
          <a:lstStyle/>
          <a:p>
            <a:pPr algn="ctr"/>
            <a:r>
              <a:rPr lang="en-US" b="1" dirty="0"/>
              <a:t>Are You Bonded With SDATAT?</a:t>
            </a:r>
          </a:p>
        </p:txBody>
      </p:sp>
      <p:pic>
        <p:nvPicPr>
          <p:cNvPr id="3" name="Picture 2">
            <a:extLst>
              <a:ext uri="{FF2B5EF4-FFF2-40B4-BE49-F238E27FC236}">
                <a16:creationId xmlns:a16="http://schemas.microsoft.com/office/drawing/2014/main" id="{4D558778-6438-4E88-A142-1CC2684FFA9F}"/>
              </a:ext>
            </a:extLst>
          </p:cNvPr>
          <p:cNvPicPr>
            <a:picLocks noChangeAspect="1"/>
          </p:cNvPicPr>
          <p:nvPr/>
        </p:nvPicPr>
        <p:blipFill>
          <a:blip r:embed="rId3"/>
          <a:stretch>
            <a:fillRect/>
          </a:stretch>
        </p:blipFill>
        <p:spPr>
          <a:xfrm>
            <a:off x="7858456" y="2031999"/>
            <a:ext cx="3293004" cy="3318933"/>
          </a:xfrm>
          <a:prstGeom prst="rect">
            <a:avLst/>
          </a:prstGeom>
        </p:spPr>
      </p:pic>
      <p:sp>
        <p:nvSpPr>
          <p:cNvPr id="4" name="TextBox 3">
            <a:extLst>
              <a:ext uri="{FF2B5EF4-FFF2-40B4-BE49-F238E27FC236}">
                <a16:creationId xmlns:a16="http://schemas.microsoft.com/office/drawing/2014/main" id="{6408443C-047C-46BE-9275-FC33D55F53E5}"/>
              </a:ext>
            </a:extLst>
          </p:cNvPr>
          <p:cNvSpPr txBox="1"/>
          <p:nvPr/>
        </p:nvSpPr>
        <p:spPr>
          <a:xfrm>
            <a:off x="2082800" y="2031999"/>
            <a:ext cx="3369734" cy="1015663"/>
          </a:xfrm>
          <a:prstGeom prst="rect">
            <a:avLst/>
          </a:prstGeom>
          <a:noFill/>
        </p:spPr>
        <p:txBody>
          <a:bodyPr wrap="square" rtlCol="0">
            <a:spAutoFit/>
          </a:bodyPr>
          <a:lstStyle/>
          <a:p>
            <a:r>
              <a:rPr lang="en-US" sz="6000" b="1" dirty="0"/>
              <a:t>PLEASE!!</a:t>
            </a:r>
          </a:p>
        </p:txBody>
      </p:sp>
      <p:sp>
        <p:nvSpPr>
          <p:cNvPr id="6" name="TextBox 5">
            <a:extLst>
              <a:ext uri="{FF2B5EF4-FFF2-40B4-BE49-F238E27FC236}">
                <a16:creationId xmlns:a16="http://schemas.microsoft.com/office/drawing/2014/main" id="{5151A9B6-CC6E-4968-9B7A-D821BA4FE16D}"/>
              </a:ext>
            </a:extLst>
          </p:cNvPr>
          <p:cNvSpPr txBox="1"/>
          <p:nvPr/>
        </p:nvSpPr>
        <p:spPr>
          <a:xfrm>
            <a:off x="888642" y="3387144"/>
            <a:ext cx="5589431" cy="1569660"/>
          </a:xfrm>
          <a:prstGeom prst="rect">
            <a:avLst/>
          </a:prstGeom>
          <a:noFill/>
        </p:spPr>
        <p:txBody>
          <a:bodyPr wrap="square" rtlCol="0">
            <a:spAutoFit/>
          </a:bodyPr>
          <a:lstStyle/>
          <a:p>
            <a:pPr algn="ctr"/>
            <a:r>
              <a:rPr lang="en-US" sz="3200" dirty="0"/>
              <a:t>The clerk and treasurer are required to </a:t>
            </a:r>
            <a:r>
              <a:rPr lang="en-US" sz="3200" b="1" dirty="0"/>
              <a:t>completely</a:t>
            </a:r>
            <a:r>
              <a:rPr lang="en-US" sz="3200" dirty="0"/>
              <a:t> fill out the Application Each Year.</a:t>
            </a:r>
          </a:p>
        </p:txBody>
      </p:sp>
    </p:spTree>
    <p:extLst>
      <p:ext uri="{BB962C8B-B14F-4D97-AF65-F5344CB8AC3E}">
        <p14:creationId xmlns:p14="http://schemas.microsoft.com/office/powerpoint/2010/main" val="294233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0B44BD-F330-4996-B7B9-D9E620A72109}"/>
              </a:ext>
            </a:extLst>
          </p:cNvPr>
          <p:cNvSpPr txBox="1"/>
          <p:nvPr/>
        </p:nvSpPr>
        <p:spPr>
          <a:xfrm>
            <a:off x="1552575" y="1015999"/>
            <a:ext cx="2495550" cy="3046988"/>
          </a:xfrm>
          <a:prstGeom prst="rect">
            <a:avLst/>
          </a:prstGeom>
          <a:noFill/>
        </p:spPr>
        <p:txBody>
          <a:bodyPr wrap="square" rtlCol="0">
            <a:spAutoFit/>
          </a:bodyPr>
          <a:lstStyle/>
          <a:p>
            <a:pPr algn="ctr"/>
            <a:r>
              <a:rPr lang="en-US" sz="3200" b="1" dirty="0">
                <a:solidFill>
                  <a:schemeClr val="accent1"/>
                </a:solidFill>
              </a:rPr>
              <a:t>Bond Application must be fully completed each year:</a:t>
            </a:r>
          </a:p>
        </p:txBody>
      </p:sp>
      <p:graphicFrame>
        <p:nvGraphicFramePr>
          <p:cNvPr id="7" name="Object 6">
            <a:extLst>
              <a:ext uri="{FF2B5EF4-FFF2-40B4-BE49-F238E27FC236}">
                <a16:creationId xmlns:a16="http://schemas.microsoft.com/office/drawing/2014/main" id="{F913F510-E1A0-E096-2EE6-184A3D048DC6}"/>
              </a:ext>
            </a:extLst>
          </p:cNvPr>
          <p:cNvGraphicFramePr>
            <a:graphicFrameLocks noChangeAspect="1"/>
          </p:cNvGraphicFramePr>
          <p:nvPr>
            <p:extLst>
              <p:ext uri="{D42A27DB-BD31-4B8C-83A1-F6EECF244321}">
                <p14:modId xmlns:p14="http://schemas.microsoft.com/office/powerpoint/2010/main" val="353944131"/>
              </p:ext>
            </p:extLst>
          </p:nvPr>
        </p:nvGraphicFramePr>
        <p:xfrm>
          <a:off x="4940260" y="605869"/>
          <a:ext cx="4521579" cy="5852160"/>
        </p:xfrm>
        <a:graphic>
          <a:graphicData uri="http://schemas.openxmlformats.org/presentationml/2006/ole">
            <mc:AlternateContent xmlns:mc="http://schemas.openxmlformats.org/markup-compatibility/2006">
              <mc:Choice xmlns:v="urn:schemas-microsoft-com:vml" Requires="v">
                <p:oleObj name="Acrobat Document" r:id="rId3" imgW="5829059" imgH="7543530" progId="AcroExch.Document.DC">
                  <p:embed/>
                </p:oleObj>
              </mc:Choice>
              <mc:Fallback>
                <p:oleObj name="Acrobat Document" r:id="rId3" imgW="5829059" imgH="7543530" progId="AcroExch.Document.DC">
                  <p:embed/>
                  <p:pic>
                    <p:nvPicPr>
                      <p:cNvPr id="7" name="Object 6">
                        <a:extLst>
                          <a:ext uri="{FF2B5EF4-FFF2-40B4-BE49-F238E27FC236}">
                            <a16:creationId xmlns:a16="http://schemas.microsoft.com/office/drawing/2014/main" id="{F913F510-E1A0-E096-2EE6-184A3D048DC6}"/>
                          </a:ext>
                        </a:extLst>
                      </p:cNvPr>
                      <p:cNvPicPr/>
                      <p:nvPr/>
                    </p:nvPicPr>
                    <p:blipFill>
                      <a:blip r:embed="rId4"/>
                      <a:stretch>
                        <a:fillRect/>
                      </a:stretch>
                    </p:blipFill>
                    <p:spPr>
                      <a:xfrm>
                        <a:off x="4940260" y="605869"/>
                        <a:ext cx="4521579" cy="585216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3740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6FAB5-44AF-4E3B-8B46-361EF432DD08}"/>
              </a:ext>
            </a:extLst>
          </p:cNvPr>
          <p:cNvSpPr txBox="1"/>
          <p:nvPr/>
        </p:nvSpPr>
        <p:spPr>
          <a:xfrm>
            <a:off x="1365161" y="2266682"/>
            <a:ext cx="9368384" cy="306517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52F66316-BC87-4E7D-9C75-9597662EE60A}"/>
              </a:ext>
            </a:extLst>
          </p:cNvPr>
          <p:cNvSpPr txBox="1"/>
          <p:nvPr/>
        </p:nvSpPr>
        <p:spPr>
          <a:xfrm>
            <a:off x="955758" y="1240559"/>
            <a:ext cx="10187189" cy="5355312"/>
          </a:xfrm>
          <a:prstGeom prst="rect">
            <a:avLst/>
          </a:prstGeom>
          <a:noFill/>
        </p:spPr>
        <p:txBody>
          <a:bodyPr wrap="square" rtlCol="0">
            <a:spAutoFit/>
          </a:bodyPr>
          <a:lstStyle/>
          <a:p>
            <a:r>
              <a:rPr lang="en-US" sz="3600" b="1" dirty="0">
                <a:solidFill>
                  <a:srgbClr val="0070C0"/>
                </a:solidFill>
              </a:rPr>
              <a:t>Township Legislation Passing this Year:</a:t>
            </a:r>
          </a:p>
          <a:p>
            <a:endParaRPr lang="en-US" sz="3600" b="1" dirty="0"/>
          </a:p>
          <a:p>
            <a:pPr marL="457200" indent="-457200">
              <a:buFont typeface="Arial" panose="020B0604020202020204" pitchFamily="34" charset="0"/>
              <a:buChar char="•"/>
            </a:pPr>
            <a:r>
              <a:rPr lang="en-US" sz="2800" b="1" dirty="0">
                <a:solidFill>
                  <a:srgbClr val="FF0000"/>
                </a:solidFill>
              </a:rPr>
              <a:t>HB 1147	</a:t>
            </a:r>
            <a:r>
              <a:rPr lang="en-US" sz="2800" b="1" dirty="0"/>
              <a:t>	Clarification in process for townships to merge, organize, reorganize</a:t>
            </a:r>
          </a:p>
          <a:p>
            <a:pPr marL="457200" indent="-457200">
              <a:buFont typeface="Arial" panose="020B0604020202020204" pitchFamily="34" charset="0"/>
              <a:buChar char="•"/>
            </a:pPr>
            <a:r>
              <a:rPr lang="en-US" sz="2800" b="1" dirty="0">
                <a:solidFill>
                  <a:srgbClr val="FF0000"/>
                </a:solidFill>
              </a:rPr>
              <a:t>HB 1148</a:t>
            </a:r>
            <a:r>
              <a:rPr lang="en-US" sz="2800" b="1" dirty="0"/>
              <a:t>		Clarify registration and residence requirements for voting in township meetings.</a:t>
            </a:r>
          </a:p>
          <a:p>
            <a:pPr marL="457200" indent="-457200">
              <a:buFont typeface="Arial" panose="020B0604020202020204" pitchFamily="34" charset="0"/>
              <a:buChar char="•"/>
            </a:pPr>
            <a:r>
              <a:rPr lang="en-US" sz="2800" b="1" dirty="0">
                <a:solidFill>
                  <a:srgbClr val="FF0000"/>
                </a:solidFill>
              </a:rPr>
              <a:t>SB 73 </a:t>
            </a:r>
            <a:r>
              <a:rPr lang="en-US" sz="2800" b="1" dirty="0"/>
              <a:t>		Includes township owned self propelled equipment eligible to use dyed fuel</a:t>
            </a:r>
          </a:p>
          <a:p>
            <a:pPr marL="457200" indent="-457200">
              <a:buFont typeface="Arial" panose="020B0604020202020204" pitchFamily="34" charset="0"/>
              <a:buChar char="•"/>
            </a:pPr>
            <a:r>
              <a:rPr lang="en-US" sz="2800" b="1" dirty="0">
                <a:solidFill>
                  <a:srgbClr val="FF0000"/>
                </a:solidFill>
              </a:rPr>
              <a:t>SB 145</a:t>
            </a:r>
            <a:r>
              <a:rPr lang="en-US" sz="2800" b="1" dirty="0"/>
              <a:t>		Expands eligibility to apply for RAIF funds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endParaRPr lang="en-US" sz="2800" b="1" dirty="0"/>
          </a:p>
          <a:p>
            <a:endParaRPr lang="en-US" dirty="0"/>
          </a:p>
        </p:txBody>
      </p:sp>
    </p:spTree>
    <p:extLst>
      <p:ext uri="{BB962C8B-B14F-4D97-AF65-F5344CB8AC3E}">
        <p14:creationId xmlns:p14="http://schemas.microsoft.com/office/powerpoint/2010/main" val="3737831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6196</TotalTime>
  <Words>1677</Words>
  <Application>Microsoft Office PowerPoint</Application>
  <PresentationFormat>Widescreen</PresentationFormat>
  <Paragraphs>159</Paragraphs>
  <Slides>22</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Wingdings</vt:lpstr>
      <vt:lpstr>Office Theme</vt:lpstr>
      <vt:lpstr>Acrobat Document</vt:lpstr>
      <vt:lpstr>SOUTH DAKOTA ASSOCIATION OF TOWNS AND TOWNSHIPS</vt:lpstr>
      <vt:lpstr>New Membership Items</vt:lpstr>
      <vt:lpstr>A New Township Officers Manual for 2023 Calendar</vt:lpstr>
      <vt:lpstr>MEMBERSHIP REMINDERS &amp; EXPLANATIONS:</vt:lpstr>
      <vt:lpstr>Understanding Your Membership Statement</vt:lpstr>
      <vt:lpstr>Your Township Roster</vt:lpstr>
      <vt:lpstr>Are You Bonded With SDATAT?</vt:lpstr>
      <vt:lpstr>PowerPoint Presentation</vt:lpstr>
      <vt:lpstr>PowerPoint Presentation</vt:lpstr>
      <vt:lpstr> Snow Removal</vt:lpstr>
      <vt:lpstr>Trees, weeds, crops in the ROW</vt:lpstr>
      <vt:lpstr>PowerPoint Presentation</vt:lpstr>
      <vt:lpstr>Specific Procedures for Mitigating right of way issues…</vt:lpstr>
      <vt:lpstr>PowerPoint Presentation</vt:lpstr>
      <vt:lpstr>PowerPoint Presentation</vt:lpstr>
      <vt:lpstr>PowerPoint Presentation</vt:lpstr>
      <vt:lpstr>PowerPoint Presentation</vt:lpstr>
      <vt:lpstr>PowerPoint Presentation</vt:lpstr>
      <vt:lpstr>SDLTAP – Great resource for Townships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ASSOCIATION OF TOWNS AND TOWNSHIPS</dc:title>
  <dc:creator>Maureen Wegenke</dc:creator>
  <cp:lastModifiedBy>SDATAT Towns and Townships</cp:lastModifiedBy>
  <cp:revision>119</cp:revision>
  <cp:lastPrinted>2014-03-13T22:15:23Z</cp:lastPrinted>
  <dcterms:created xsi:type="dcterms:W3CDTF">2014-03-05T19:11:28Z</dcterms:created>
  <dcterms:modified xsi:type="dcterms:W3CDTF">2023-04-11T13:44:08Z</dcterms:modified>
</cp:coreProperties>
</file>